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9"/>
  </p:notesMasterIdLst>
  <p:sldIdLst>
    <p:sldId id="257" r:id="rId3"/>
    <p:sldId id="312" r:id="rId4"/>
    <p:sldId id="283" r:id="rId5"/>
    <p:sldId id="281" r:id="rId6"/>
    <p:sldId id="309" r:id="rId7"/>
    <p:sldId id="295" r:id="rId8"/>
    <p:sldId id="310" r:id="rId9"/>
    <p:sldId id="262" r:id="rId10"/>
    <p:sldId id="292" r:id="rId11"/>
    <p:sldId id="269" r:id="rId12"/>
    <p:sldId id="291" r:id="rId13"/>
    <p:sldId id="314" r:id="rId14"/>
    <p:sldId id="307" r:id="rId15"/>
    <p:sldId id="305" r:id="rId16"/>
    <p:sldId id="313" r:id="rId17"/>
    <p:sldId id="311" r:id="rId18"/>
    <p:sldId id="284" r:id="rId19"/>
    <p:sldId id="288" r:id="rId20"/>
    <p:sldId id="290" r:id="rId21"/>
    <p:sldId id="299" r:id="rId22"/>
    <p:sldId id="315" r:id="rId23"/>
    <p:sldId id="286" r:id="rId24"/>
    <p:sldId id="272" r:id="rId25"/>
    <p:sldId id="317" r:id="rId26"/>
    <p:sldId id="298" r:id="rId27"/>
    <p:sldId id="316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01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9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039B4C-9607-4A82-A722-C40F86A0F6E9}" type="datetimeFigureOut">
              <a:rPr lang="ru-RU" smtClean="0"/>
              <a:t>12.08.2020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4A79A-D8EF-4BC4-8ADF-97884DA9FC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692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1700"/>
            <a:fld id="{3967123C-DFC8-4900-9470-BB627017D2FE}" type="slidenum">
              <a:rPr lang="ru-RU" smtClean="0">
                <a:solidFill>
                  <a:prstClr val="black"/>
                </a:solidFill>
              </a:rPr>
              <a:pPr defTabSz="901700"/>
              <a:t>1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4450" y="866775"/>
            <a:ext cx="7272338" cy="4090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7002" y="5328760"/>
            <a:ext cx="5925876" cy="3341443"/>
          </a:xfrm>
          <a:noFill/>
          <a:ln/>
        </p:spPr>
        <p:txBody>
          <a:bodyPr/>
          <a:lstStyle/>
          <a:p>
            <a:pPr eaLnBrk="1" hangingPunct="1"/>
            <a:r>
              <a:rPr lang="ru-RU"/>
              <a:t>Заполнить все пробелы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148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1700"/>
            <a:fld id="{3967123C-DFC8-4900-9470-BB627017D2FE}" type="slidenum">
              <a:rPr lang="ru-RU" smtClean="0">
                <a:solidFill>
                  <a:prstClr val="black"/>
                </a:solidFill>
              </a:rPr>
              <a:pPr defTabSz="901700"/>
              <a:t>2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4450" y="866775"/>
            <a:ext cx="7272338" cy="4090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7002" y="5328760"/>
            <a:ext cx="5925876" cy="3341443"/>
          </a:xfrm>
          <a:noFill/>
          <a:ln/>
        </p:spPr>
        <p:txBody>
          <a:bodyPr/>
          <a:lstStyle/>
          <a:p>
            <a:pPr eaLnBrk="1" hangingPunct="1"/>
            <a:r>
              <a:rPr lang="ru-RU"/>
              <a:t>Заполнить все пробелы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60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B4A79A-D8EF-4BC4-8ADF-97884DA9FC6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1795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1700"/>
            <a:fld id="{3967123C-DFC8-4900-9470-BB627017D2FE}" type="slidenum">
              <a:rPr lang="ru-RU" smtClean="0">
                <a:solidFill>
                  <a:prstClr val="black"/>
                </a:solidFill>
              </a:rPr>
              <a:pPr defTabSz="901700"/>
              <a:t>15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4450" y="866775"/>
            <a:ext cx="7272338" cy="4090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7002" y="5328760"/>
            <a:ext cx="5925876" cy="3341443"/>
          </a:xfrm>
          <a:noFill/>
          <a:ln/>
        </p:spPr>
        <p:txBody>
          <a:bodyPr/>
          <a:lstStyle/>
          <a:p>
            <a:pPr eaLnBrk="1" hangingPunct="1"/>
            <a:r>
              <a:rPr lang="ru-RU"/>
              <a:t>Заполнить все пробелы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529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TextShape 1"/>
          <p:cNvSpPr txBox="1"/>
          <p:nvPr/>
        </p:nvSpPr>
        <p:spPr>
          <a:xfrm>
            <a:off x="3850560" y="9428760"/>
            <a:ext cx="2945160" cy="4960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6D2965D-D3EC-4549-991B-215F13094665}" type="slidenum">
              <a:rPr lang="ru-RU" sz="1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+mn-ea"/>
              </a:rPr>
              <a:t>19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32" name="PlaceHolder 2"/>
          <p:cNvSpPr>
            <a:spLocks noGrp="1"/>
          </p:cNvSpPr>
          <p:nvPr>
            <p:ph type="body"/>
          </p:nvPr>
        </p:nvSpPr>
        <p:spPr>
          <a:xfrm>
            <a:off x="679320" y="4714200"/>
            <a:ext cx="5438520" cy="4466520"/>
          </a:xfrm>
          <a:prstGeom prst="rect">
            <a:avLst/>
          </a:prstGeom>
        </p:spPr>
        <p:txBody>
          <a:bodyPr anchor="ctr"/>
          <a:lstStyle/>
          <a:p>
            <a:endParaRPr lang="ru-RU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742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мониторинг устойчивости внедренных улучшений при реализации проекта по улучшению процесса диспансеризации определенных групп взрослого населения женщин возрастной категории 30-39 лет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1.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Нарисовать оси, определив показатели, в зависимости от процесса. В данном примере это количество визитов (ось Y), и сроки, в которые необходимо наблюдать процесс в динамике (ось Х).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2.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Достигнутый показатель фиксируется как итог оптимизации процесса – 3 визита (красная линия).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3.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Еженедельно на графике фиксируются изменения показателя (количество посещений) в рамках одного завершенного случая диспансеризации.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качественно анализировать полученную информацию, учитывать наличие отклонений и скачков показателя. Их количество и периодичность появления могут сигнализировать о наличии проблемы, которая не была учтена при разработке мероприятий по оптимизации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итогам оценки организация может принять управленческие или организационные решения. Например, при получении положительных результатов, закрепить внедренные улучшения в виде стандарта. В противоположном случае могут быть приняты решения об изменении работы команды проекта, о корректировке действий по проекту.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 яркие «истории успеха» можно использовать для тиражирования в качестве «лучшей практики».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23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03064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01700"/>
            <a:fld id="{3967123C-DFC8-4900-9470-BB627017D2FE}" type="slidenum">
              <a:rPr lang="ru-RU" smtClean="0">
                <a:solidFill>
                  <a:prstClr val="black"/>
                </a:solidFill>
              </a:rPr>
              <a:pPr defTabSz="901700"/>
              <a:t>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4450" y="866775"/>
            <a:ext cx="7272338" cy="4090988"/>
          </a:xfrm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7002" y="5328760"/>
            <a:ext cx="5925876" cy="3341443"/>
          </a:xfrm>
          <a:noFill/>
          <a:ln/>
        </p:spPr>
        <p:txBody>
          <a:bodyPr/>
          <a:lstStyle/>
          <a:p>
            <a:pPr eaLnBrk="1" hangingPunct="1"/>
            <a:r>
              <a:rPr lang="ru-RU"/>
              <a:t>Заполнить все пробелы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2621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86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017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017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9FA8102-DC4A-44AD-B973-ECA7905CF373}" type="slidenum">
              <a:rPr lang="ru-RU" altLang="ru-RU" b="1">
                <a:solidFill>
                  <a:srgbClr val="000000"/>
                </a:solidFill>
                <a:latin typeface="Arial" panose="020B0604020202020204" pitchFamily="34" charset="0"/>
              </a:rPr>
              <a:pPr eaLnBrk="1" hangingPunct="1">
                <a:spcBef>
                  <a:spcPct val="0"/>
                </a:spcBef>
              </a:pPr>
              <a:t>25</a:t>
            </a:fld>
            <a:endParaRPr lang="ru-RU" altLang="ru-RU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53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Рассмотрим в качестве примера мониторинг устойчивости внедренных улучшений при реализации проекта по улучшению процесса диспансеризации определенных групп взрослого населения женщин возрастной категории 30-39 лет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1.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Нарисовать оси, определив показатели, в зависимости от процесса. В данном примере это количество визитов (ось Y), и сроки, в которые необходимо наблюдать процесс в динамике (ось Х).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2.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Достигнутый показатель фиксируется как итог оптимизации процесса – 3 визита (красная линия). </a:t>
            </a:r>
          </a:p>
          <a:p>
            <a:r>
              <a:rPr lang="ru-RU" sz="1200" b="1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Шаг 3. </a:t>
            </a:r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Еженедельно на графике фиксируются изменения показателя (количество посещений) в рамках одного завершенного случая диспансеризации.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Необходимо качественно анализировать полученную информацию, учитывать наличие отклонений и скачков показателя. Их количество и периодичность появления могут сигнализировать о наличии проблемы, которая не была учтена при разработке мероприятий по оптимизации процесса.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 итогам оценки организация может принять управленческие или организационные решения. Например, при получении положительных результатов, закрепить внедренные улучшения в виде стандарта. В противоположном случае могут быть приняты решения об изменении работы команды проекта, о корректировке действий по проекту. </a:t>
            </a:r>
          </a:p>
          <a:p>
            <a:r>
              <a:rPr lang="ru-RU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Особенно яркие «истории успеха» можно использовать для тиражирования в качестве «лучшей практики».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A34380D4-2922-4153-861F-3B1BE055CD3F}" type="slidenum">
              <a:rPr lang="ru-RU" sz="1400" b="0" strike="noStrike" spc="-1" smtClean="0">
                <a:latin typeface="Times New Roman"/>
              </a:rPr>
              <a:t>26</a:t>
            </a:fld>
            <a:endParaRPr lang="ru-RU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722110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19760" t="20378" r="11069" b="63089"/>
          <a:stretch>
            <a:fillRect/>
          </a:stretch>
        </p:blipFill>
        <p:spPr bwMode="auto">
          <a:xfrm>
            <a:off x="15640" y="190515"/>
            <a:ext cx="12176369" cy="1844675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 cstate="print"/>
          <a:srcRect l="43388" t="65187" r="11069" b="12440"/>
          <a:stretch>
            <a:fillRect/>
          </a:stretch>
        </p:blipFill>
        <p:spPr bwMode="auto">
          <a:xfrm>
            <a:off x="5152299" y="4676791"/>
            <a:ext cx="7057292" cy="2195513"/>
          </a:xfrm>
          <a:prstGeom prst="rect">
            <a:avLst/>
          </a:prstGeom>
          <a:noFill/>
          <a:ln w="9525" algn="ctr">
            <a:noFill/>
            <a:miter lim="800000"/>
            <a:headEnd type="none" w="lg" len="lg"/>
            <a:tailEnd type="none" w="lg" len="lg"/>
          </a:ln>
        </p:spPr>
      </p:pic>
    </p:spTree>
    <p:extLst>
      <p:ext uri="{BB962C8B-B14F-4D97-AF65-F5344CB8AC3E}">
        <p14:creationId xmlns:p14="http://schemas.microsoft.com/office/powerpoint/2010/main" val="2316310778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972800" cy="790575"/>
          </a:xfrm>
          <a:prstGeom prst="rect">
            <a:avLst/>
          </a:prstGeom>
        </p:spPr>
        <p:txBody>
          <a:bodyPr lIns="91357" tIns="45678" rIns="91357" bIns="4567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187058732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 lIns="91357" tIns="45678" rIns="91357" bIns="4567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26" y="274640"/>
            <a:ext cx="8042031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57197394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2" y="293693"/>
            <a:ext cx="2233245" cy="148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76817" y="2181265"/>
            <a:ext cx="10488083" cy="1223963"/>
          </a:xfrm>
          <a:prstGeom prst="rect">
            <a:avLst/>
          </a:prstGeom>
          <a:ln/>
          <a:effectLst/>
        </p:spPr>
        <p:txBody>
          <a:bodyPr lIns="91357" tIns="45678" rIns="91357" bIns="45678"/>
          <a:lstStyle>
            <a:lvl1pPr>
              <a:defRPr sz="3400">
                <a:solidFill>
                  <a:schemeClr val="hlink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76818" y="3789363"/>
            <a:ext cx="8870949" cy="647700"/>
          </a:xfrm>
        </p:spPr>
        <p:txBody>
          <a:bodyPr anchor="ctr"/>
          <a:lstStyle>
            <a:lvl1pPr marL="0" indent="0">
              <a:buFontTx/>
              <a:buNone/>
              <a:defRPr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5321691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1" y="293689"/>
            <a:ext cx="2233084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7034" y="2181226"/>
            <a:ext cx="11040533" cy="1031875"/>
          </a:xfrm>
          <a:ln/>
        </p:spPr>
        <p:txBody>
          <a:bodyPr/>
          <a:lstStyle>
            <a:lvl1pPr>
              <a:lnSpc>
                <a:spcPct val="130000"/>
              </a:lnSpc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17034" y="3284539"/>
            <a:ext cx="4991100" cy="649287"/>
          </a:xfrm>
          <a:ln/>
        </p:spPr>
        <p:txBody>
          <a:bodyPr anchor="ctr"/>
          <a:lstStyle>
            <a:lvl1pPr marL="0" indent="0">
              <a:buFontTx/>
              <a:buNone/>
              <a:defRPr sz="14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24432913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9369CA-25C1-4200-8FD4-9D37F592EEB4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35786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45677-430B-4678-8423-A5E8DF41A8EA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8110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24418" y="1125538"/>
            <a:ext cx="5513916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341534" y="1125538"/>
            <a:ext cx="5516033" cy="5148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8D8DA9-12D6-4AB3-8FA6-6D0B22AD38B1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0673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62CC93-5F64-4B1A-88B3-79BF7AB956A3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68351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7DE4E-6A23-4EAC-BAE8-DB617B7AE22F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7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6048B4-E1F6-4B7C-B5CF-B726961A650C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53108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972800" cy="790575"/>
          </a:xfrm>
          <a:prstGeom prst="rect">
            <a:avLst/>
          </a:prstGeom>
        </p:spPr>
        <p:txBody>
          <a:bodyPr lIns="91357" tIns="45678" rIns="91357" bIns="4567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99553039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500E44-0271-4C61-A393-6984E1E26E45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372777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715A57-C3A8-4864-8FAA-B83877150232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4167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68E68D-7C3A-4E26-BFCC-894622BFC40B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398359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050867" y="0"/>
            <a:ext cx="2806700" cy="6273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4418" y="0"/>
            <a:ext cx="8223249" cy="6273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2B130A-56C9-4453-82B0-957D5B977660}" type="slidenum">
              <a:rPr lang="ru-RU" altLang="ru-RU">
                <a:solidFill>
                  <a:srgbClr val="003274"/>
                </a:solidFill>
              </a:rPr>
              <a:pPr/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27103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D272EA8-4B81-4A31-A7C3-D00B044141D1}" type="slidenum">
              <a:rPr lang="ru-RU" smtClean="0">
                <a:solidFill>
                  <a:srgbClr val="003274"/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1067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6858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Текст, графи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7467200" y="584487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srgbClr val="FF4E3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‹#›</a:t>
            </a:fld>
            <a:endParaRPr lang="ru-RU" dirty="0"/>
          </a:p>
        </p:txBody>
      </p:sp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864000" y="1944001"/>
            <a:ext cx="10464000" cy="3677027"/>
          </a:xfrm>
        </p:spPr>
        <p:txBody>
          <a:bodyPr/>
          <a:lstStyle/>
          <a:p>
            <a:pPr lvl="0"/>
            <a:r>
              <a:rPr lang="en-US" dirty="0" err="1"/>
              <a:t>Образец</a:t>
            </a:r>
            <a:r>
              <a:rPr lang="en-US" dirty="0"/>
              <a:t> </a:t>
            </a:r>
            <a:r>
              <a:rPr lang="en-US" dirty="0" err="1"/>
              <a:t>текста</a:t>
            </a:r>
            <a:endParaRPr lang="en-US" dirty="0"/>
          </a:p>
          <a:p>
            <a:pPr lvl="1"/>
            <a:r>
              <a:rPr lang="en-US" dirty="0" err="1"/>
              <a:t>Второй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2"/>
            <a:r>
              <a:rPr lang="en-US" dirty="0" err="1"/>
              <a:t>Третий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3"/>
            <a:r>
              <a:rPr lang="en-US" dirty="0" err="1"/>
              <a:t>Четвертый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en-US" dirty="0"/>
          </a:p>
          <a:p>
            <a:pPr lvl="4"/>
            <a:r>
              <a:rPr lang="en-US" dirty="0" err="1"/>
              <a:t>Пятый</a:t>
            </a:r>
            <a:r>
              <a:rPr lang="en-US" dirty="0"/>
              <a:t> </a:t>
            </a:r>
            <a:r>
              <a:rPr lang="en-US" dirty="0" err="1"/>
              <a:t>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6223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247" y="4406934"/>
            <a:ext cx="10363200" cy="1362075"/>
          </a:xfrm>
          <a:prstGeom prst="rect">
            <a:avLst/>
          </a:prstGeom>
        </p:spPr>
        <p:txBody>
          <a:bodyPr lIns="91357" tIns="45678" rIns="91357" bIns="45678"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247" y="290673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786" indent="0">
              <a:buNone/>
              <a:defRPr sz="1800"/>
            </a:lvl2pPr>
            <a:lvl3pPr marL="913572" indent="0">
              <a:buNone/>
              <a:defRPr sz="1600"/>
            </a:lvl3pPr>
            <a:lvl4pPr marL="1370358" indent="0">
              <a:buNone/>
              <a:defRPr sz="1400"/>
            </a:lvl4pPr>
            <a:lvl5pPr marL="1827143" indent="0">
              <a:buNone/>
              <a:defRPr sz="1400"/>
            </a:lvl5pPr>
            <a:lvl6pPr marL="2283922" indent="0">
              <a:buNone/>
              <a:defRPr sz="1400"/>
            </a:lvl6pPr>
            <a:lvl7pPr marL="2740716" indent="0">
              <a:buNone/>
              <a:defRPr sz="1400"/>
            </a:lvl7pPr>
            <a:lvl8pPr marL="3197505" indent="0">
              <a:buNone/>
              <a:defRPr sz="1400"/>
            </a:lvl8pPr>
            <a:lvl9pPr marL="3654286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982624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972800" cy="790575"/>
          </a:xfrm>
          <a:prstGeom prst="rect">
            <a:avLst/>
          </a:prstGeom>
        </p:spPr>
        <p:txBody>
          <a:bodyPr lIns="91357" tIns="45678" rIns="91357" bIns="45678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4" y="1600215"/>
            <a:ext cx="53926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9784" y="1600215"/>
            <a:ext cx="539261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536204160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lIns="91357" tIns="45678" rIns="91357" bIns="45678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8" indent="0">
              <a:buNone/>
              <a:defRPr sz="1600" b="1"/>
            </a:lvl4pPr>
            <a:lvl5pPr marL="1827143" indent="0">
              <a:buNone/>
              <a:defRPr sz="1600" b="1"/>
            </a:lvl5pPr>
            <a:lvl6pPr marL="2283922" indent="0">
              <a:buNone/>
              <a:defRPr sz="1600" b="1"/>
            </a:lvl6pPr>
            <a:lvl7pPr marL="2740716" indent="0">
              <a:buNone/>
              <a:defRPr sz="1600" b="1"/>
            </a:lvl7pPr>
            <a:lvl8pPr marL="3197505" indent="0">
              <a:buNone/>
              <a:defRPr sz="1600" b="1"/>
            </a:lvl8pPr>
            <a:lvl9pPr marL="365428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721" y="1535113"/>
            <a:ext cx="538870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786" indent="0">
              <a:buNone/>
              <a:defRPr sz="2000" b="1"/>
            </a:lvl2pPr>
            <a:lvl3pPr marL="913572" indent="0">
              <a:buNone/>
              <a:defRPr sz="1800" b="1"/>
            </a:lvl3pPr>
            <a:lvl4pPr marL="1370358" indent="0">
              <a:buNone/>
              <a:defRPr sz="1600" b="1"/>
            </a:lvl4pPr>
            <a:lvl5pPr marL="1827143" indent="0">
              <a:buNone/>
              <a:defRPr sz="1600" b="1"/>
            </a:lvl5pPr>
            <a:lvl6pPr marL="2283922" indent="0">
              <a:buNone/>
              <a:defRPr sz="1600" b="1"/>
            </a:lvl6pPr>
            <a:lvl7pPr marL="2740716" indent="0">
              <a:buNone/>
              <a:defRPr sz="1600" b="1"/>
            </a:lvl7pPr>
            <a:lvl8pPr marL="3197505" indent="0">
              <a:buNone/>
              <a:defRPr sz="1600" b="1"/>
            </a:lvl8pPr>
            <a:lvl9pPr marL="3654286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721" y="2174875"/>
            <a:ext cx="538870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216594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0972800" cy="790575"/>
          </a:xfrm>
          <a:prstGeom prst="rect">
            <a:avLst/>
          </a:prstGeom>
        </p:spPr>
        <p:txBody>
          <a:bodyPr lIns="91357" tIns="45678" rIns="91357" bIns="45678"/>
          <a:lstStyle/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03353578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4901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15" y="273050"/>
            <a:ext cx="4011247" cy="1162050"/>
          </a:xfrm>
          <a:prstGeom prst="rect">
            <a:avLst/>
          </a:prstGeom>
        </p:spPr>
        <p:txBody>
          <a:bodyPr lIns="91357" tIns="45678" rIns="91357" bIns="45678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7384" y="273053"/>
            <a:ext cx="681501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15" y="1435103"/>
            <a:ext cx="4011247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786" indent="0">
              <a:buNone/>
              <a:defRPr sz="1200"/>
            </a:lvl2pPr>
            <a:lvl3pPr marL="913572" indent="0">
              <a:buNone/>
              <a:defRPr sz="1000"/>
            </a:lvl3pPr>
            <a:lvl4pPr marL="1370358" indent="0">
              <a:buNone/>
              <a:defRPr sz="900"/>
            </a:lvl4pPr>
            <a:lvl5pPr marL="1827143" indent="0">
              <a:buNone/>
              <a:defRPr sz="900"/>
            </a:lvl5pPr>
            <a:lvl6pPr marL="2283922" indent="0">
              <a:buNone/>
              <a:defRPr sz="900"/>
            </a:lvl6pPr>
            <a:lvl7pPr marL="2740716" indent="0">
              <a:buNone/>
              <a:defRPr sz="900"/>
            </a:lvl7pPr>
            <a:lvl8pPr marL="3197505" indent="0">
              <a:buNone/>
              <a:defRPr sz="900"/>
            </a:lvl8pPr>
            <a:lvl9pPr marL="365428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80378174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555" y="4800600"/>
            <a:ext cx="7315200" cy="566738"/>
          </a:xfrm>
          <a:prstGeom prst="rect">
            <a:avLst/>
          </a:prstGeom>
        </p:spPr>
        <p:txBody>
          <a:bodyPr lIns="91357" tIns="45678" rIns="91357" bIns="45678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555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786" indent="0">
              <a:buNone/>
              <a:defRPr sz="2800"/>
            </a:lvl2pPr>
            <a:lvl3pPr marL="913572" indent="0">
              <a:buNone/>
              <a:defRPr sz="2400"/>
            </a:lvl3pPr>
            <a:lvl4pPr marL="1370358" indent="0">
              <a:buNone/>
              <a:defRPr sz="2000"/>
            </a:lvl4pPr>
            <a:lvl5pPr marL="1827143" indent="0">
              <a:buNone/>
              <a:defRPr sz="2000"/>
            </a:lvl5pPr>
            <a:lvl6pPr marL="2283922" indent="0">
              <a:buNone/>
              <a:defRPr sz="2000"/>
            </a:lvl6pPr>
            <a:lvl7pPr marL="2740716" indent="0">
              <a:buNone/>
              <a:defRPr sz="2000"/>
            </a:lvl7pPr>
            <a:lvl8pPr marL="3197505" indent="0">
              <a:buNone/>
              <a:defRPr sz="2000"/>
            </a:lvl8pPr>
            <a:lvl9pPr marL="3654286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555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786" indent="0">
              <a:buNone/>
              <a:defRPr sz="1200"/>
            </a:lvl2pPr>
            <a:lvl3pPr marL="913572" indent="0">
              <a:buNone/>
              <a:defRPr sz="1000"/>
            </a:lvl3pPr>
            <a:lvl4pPr marL="1370358" indent="0">
              <a:buNone/>
              <a:defRPr sz="900"/>
            </a:lvl4pPr>
            <a:lvl5pPr marL="1827143" indent="0">
              <a:buNone/>
              <a:defRPr sz="900"/>
            </a:lvl5pPr>
            <a:lvl6pPr marL="2283922" indent="0">
              <a:buNone/>
              <a:defRPr sz="900"/>
            </a:lvl6pPr>
            <a:lvl7pPr marL="2740716" indent="0">
              <a:buNone/>
              <a:defRPr sz="900"/>
            </a:lvl7pPr>
            <a:lvl8pPr marL="3197505" indent="0">
              <a:buNone/>
              <a:defRPr sz="900"/>
            </a:lvl8pPr>
            <a:lvl9pPr marL="3654286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656208899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oleObject" Target="../embeddings/oleObject1.bin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://www.rosatom.ru/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Relationship Id="rId22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ндрей\Documents\1-Работа и Бизнес\РОСАТОМ\ПСР\2-ВОВОЛЕЧЕННОСТЬ ИДЕОЛОГИЯ МОТИВАЦИЯ ЦЕННОСТИ\Бренд ПСР\Логотип - стрелка.bmp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42277" y="95250"/>
            <a:ext cx="1363784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7" name="Rectangle 11" hidden="1"/>
          <p:cNvGraphicFramePr>
            <a:graphicFrameLocks/>
          </p:cNvGraphicFramePr>
          <p:nvPr>
            <p:custDataLst>
              <p:tags r:id="rId15"/>
            </p:custDataLst>
          </p:nvPr>
        </p:nvGraphicFramePr>
        <p:xfrm>
          <a:off x="0" y="0"/>
          <a:ext cx="195384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0" name="think-cell Slide" r:id="rId18" imgW="0" imgH="0" progId="">
                  <p:embed/>
                </p:oleObj>
              </mc:Choice>
              <mc:Fallback>
                <p:oleObj name="think-cell Slide" r:id="rId18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95384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8" name="Rectangle 8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09600" y="1600215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357" tIns="45678" rIns="91357" bIns="456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2" name="Text Box 3">
            <a:hlinkClick r:id="rId19"/>
          </p:cNvPr>
          <p:cNvSpPr txBox="1">
            <a:spLocks noChangeArrowheads="1"/>
          </p:cNvSpPr>
          <p:nvPr/>
        </p:nvSpPr>
        <p:spPr bwMode="auto">
          <a:xfrm>
            <a:off x="5486400" y="6600841"/>
            <a:ext cx="1351332" cy="1692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357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100" dirty="0" err="1">
                <a:solidFill>
                  <a:srgbClr val="003274"/>
                </a:solidFill>
                <a:hlinkClick r:id="rId19"/>
              </a:rPr>
              <a:t>www</a:t>
            </a:r>
            <a:r>
              <a:rPr lang="ru-RU" sz="1100" dirty="0">
                <a:solidFill>
                  <a:srgbClr val="003274"/>
                </a:solidFill>
                <a:hlinkClick r:id="rId19"/>
              </a:rPr>
              <a:t>.</a:t>
            </a:r>
            <a:r>
              <a:rPr lang="en-US" sz="1100" dirty="0" err="1">
                <a:solidFill>
                  <a:srgbClr val="003274"/>
                </a:solidFill>
                <a:hlinkClick r:id="rId19"/>
              </a:rPr>
              <a:t>ps</a:t>
            </a:r>
            <a:r>
              <a:rPr lang="en-US" sz="1100" dirty="0">
                <a:solidFill>
                  <a:srgbClr val="003274"/>
                </a:solidFill>
                <a:hlinkClick r:id="rId19"/>
              </a:rPr>
              <a:t>-</a:t>
            </a:r>
            <a:r>
              <a:rPr lang="ru-RU" sz="1100" dirty="0">
                <a:solidFill>
                  <a:srgbClr val="003274"/>
                </a:solidFill>
                <a:hlinkClick r:id="rId19"/>
              </a:rPr>
              <a:t>rosatom.ru</a:t>
            </a:r>
            <a:r>
              <a:rPr lang="ru-RU" sz="1100" dirty="0">
                <a:solidFill>
                  <a:srgbClr val="003274"/>
                </a:solidFill>
              </a:rPr>
              <a:t> </a:t>
            </a:r>
          </a:p>
        </p:txBody>
      </p:sp>
      <p:sp>
        <p:nvSpPr>
          <p:cNvPr id="1030" name="Line 15"/>
          <p:cNvSpPr>
            <a:spLocks noChangeShapeType="1"/>
          </p:cNvSpPr>
          <p:nvPr/>
        </p:nvSpPr>
        <p:spPr bwMode="auto">
          <a:xfrm>
            <a:off x="609600" y="6513513"/>
            <a:ext cx="10972800" cy="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 type="none" w="lg" len="lg"/>
            <a:tailEnd type="none" w="lg" len="lg"/>
          </a:ln>
        </p:spPr>
        <p:txBody>
          <a:bodyPr wrap="none" lIns="91357" tIns="91357" rIns="91357" bIns="91357" anchor="ctr"/>
          <a:lstStyle/>
          <a:p>
            <a:pPr defTabSz="913572" fontAlgn="base">
              <a:spcBef>
                <a:spcPct val="0"/>
              </a:spcBef>
              <a:spcAft>
                <a:spcPct val="0"/>
              </a:spcAft>
            </a:pPr>
            <a:endParaRPr lang="ru-RU" sz="1800" b="1">
              <a:solidFill>
                <a:srgbClr val="414142"/>
              </a:solidFill>
            </a:endParaRPr>
          </a:p>
        </p:txBody>
      </p:sp>
      <p:sp>
        <p:nvSpPr>
          <p:cNvPr id="1031" name="Line 16"/>
          <p:cNvSpPr>
            <a:spLocks noChangeShapeType="1"/>
          </p:cNvSpPr>
          <p:nvPr/>
        </p:nvSpPr>
        <p:spPr bwMode="auto">
          <a:xfrm>
            <a:off x="422031" y="958850"/>
            <a:ext cx="10972800" cy="0"/>
          </a:xfrm>
          <a:prstGeom prst="line">
            <a:avLst/>
          </a:prstGeom>
          <a:noFill/>
          <a:ln w="34925">
            <a:solidFill>
              <a:srgbClr val="FFC000"/>
            </a:solidFill>
            <a:round/>
            <a:headEnd type="none" w="lg" len="lg"/>
            <a:tailEnd type="none" w="lg" len="lg"/>
          </a:ln>
        </p:spPr>
        <p:txBody>
          <a:bodyPr wrap="none" lIns="91357" tIns="91357" rIns="91357" bIns="91357" anchor="ctr"/>
          <a:lstStyle/>
          <a:p>
            <a:pPr defTabSz="913572" fontAlgn="base">
              <a:spcBef>
                <a:spcPct val="0"/>
              </a:spcBef>
              <a:spcAft>
                <a:spcPct val="0"/>
              </a:spcAft>
            </a:pPr>
            <a:endParaRPr lang="ru-RU" sz="1800" b="1">
              <a:solidFill>
                <a:srgbClr val="414142"/>
              </a:solidFill>
            </a:endParaRPr>
          </a:p>
        </p:txBody>
      </p:sp>
      <p:sp>
        <p:nvSpPr>
          <p:cNvPr id="1032" name="Text Box 18"/>
          <p:cNvSpPr txBox="1">
            <a:spLocks noChangeArrowheads="1"/>
          </p:cNvSpPr>
          <p:nvPr/>
        </p:nvSpPr>
        <p:spPr bwMode="auto">
          <a:xfrm>
            <a:off x="11394831" y="6673850"/>
            <a:ext cx="234461" cy="13335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defTabSz="913572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fld id="{B2FEFD62-06D1-4FF0-804A-6E2A5566B577}" type="slidenum">
              <a:rPr lang="ru-RU" sz="900" b="0" smtClean="0">
                <a:solidFill>
                  <a:srgbClr val="414142"/>
                </a:solidFill>
              </a:rPr>
              <a:pPr algn="r" defTabSz="913572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sz="900" b="0">
              <a:solidFill>
                <a:srgbClr val="414142"/>
              </a:solidFill>
            </a:endParaRPr>
          </a:p>
        </p:txBody>
      </p:sp>
      <p:pic>
        <p:nvPicPr>
          <p:cNvPr id="1033" name="navigation8" descr="ujkm,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0673873" y="106363"/>
            <a:ext cx="1184031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9784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5pPr>
      <a:lvl6pPr marL="456786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6pPr>
      <a:lvl7pPr marL="913572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7pPr>
      <a:lvl8pPr marL="1370358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8pPr>
      <a:lvl9pPr marL="1827143"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358449" indent="-358449" algn="l" rtl="0" eaLnBrk="0" fontAlgn="base" hangingPunct="0">
        <a:spcBef>
          <a:spcPct val="40000"/>
        </a:spcBef>
        <a:spcAft>
          <a:spcPct val="20000"/>
        </a:spcAft>
        <a:buBlip>
          <a:blip r:embed="rId21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621736" indent="-261700" algn="l" rtl="0" eaLnBrk="0" fontAlgn="base" hangingPunct="0">
        <a:spcBef>
          <a:spcPct val="0"/>
        </a:spcBef>
        <a:spcAft>
          <a:spcPct val="20000"/>
        </a:spcAft>
        <a:buBlip>
          <a:blip r:embed="rId22"/>
        </a:buBlip>
        <a:defRPr sz="1600">
          <a:solidFill>
            <a:schemeClr val="tx1"/>
          </a:solidFill>
          <a:latin typeface="+mn-lt"/>
          <a:cs typeface="+mn-cs"/>
        </a:defRPr>
      </a:lvl2pPr>
      <a:lvl3pPr marL="891366" indent="-268045" algn="l" rtl="0" eaLnBrk="0" fontAlgn="base" hangingPunct="0">
        <a:spcBef>
          <a:spcPct val="0"/>
        </a:spcBef>
        <a:spcAft>
          <a:spcPct val="30000"/>
        </a:spcAft>
        <a:buBlip>
          <a:blip r:embed="rId22"/>
        </a:buBlip>
        <a:defRPr sz="1600">
          <a:solidFill>
            <a:schemeClr val="tx1"/>
          </a:solidFill>
          <a:latin typeface="+mn-lt"/>
          <a:cs typeface="+mn-cs"/>
        </a:defRPr>
      </a:lvl3pPr>
      <a:lvl4pPr marL="1663780" indent="-228392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2071396" indent="-228392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5pPr>
      <a:lvl6pPr marL="2528180" indent="-228392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6pPr>
      <a:lvl7pPr marL="2984969" indent="-228392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7pPr>
      <a:lvl8pPr marL="3441753" indent="-228392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8pPr>
      <a:lvl9pPr marL="3898541" indent="-228392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8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7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358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143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922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71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505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286" algn="l" defTabSz="9135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013017" y="6448426"/>
            <a:ext cx="83608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200" b="1">
                <a:solidFill>
                  <a:schemeClr val="hlink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6CC8587-BAAD-4D84-B938-130480D73C62}" type="slidenum">
              <a:rPr lang="ru-RU" altLang="ru-RU">
                <a:solidFill>
                  <a:srgbClr val="003274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4418" y="1125538"/>
            <a:ext cx="11233149" cy="514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24418" y="0"/>
            <a:ext cx="10176933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351" y="106363"/>
            <a:ext cx="1183216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863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91" r:id="rId14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0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80975" indent="-180975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8"/>
        </a:buBlip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7800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9"/>
        </a:buBlip>
        <a:defRPr sz="1400">
          <a:solidFill>
            <a:schemeClr val="tx1"/>
          </a:solidFill>
          <a:latin typeface="+mn-lt"/>
          <a:cs typeface="+mn-cs"/>
        </a:defRPr>
      </a:lvl2pPr>
      <a:lvl3pPr marL="1162050" indent="-268288" algn="l" rtl="0" eaLnBrk="0" fontAlgn="base" hangingPunct="0">
        <a:spcBef>
          <a:spcPct val="0"/>
        </a:spcBef>
        <a:spcAft>
          <a:spcPct val="30000"/>
        </a:spcAft>
        <a:buBlip>
          <a:blip r:embed="rId19"/>
        </a:buBlip>
        <a:defRPr sz="2200">
          <a:solidFill>
            <a:schemeClr val="tx1"/>
          </a:solidFill>
          <a:latin typeface="+mn-lt"/>
          <a:cs typeface="+mn-cs"/>
        </a:defRPr>
      </a:lvl3pPr>
      <a:lvl4pPr marL="1665288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732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304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876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448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90207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oleObject" Target="../embeddings/oleObject2.bin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2.jpe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0.xml"/><Relationship Id="rId7" Type="http://schemas.openxmlformats.org/officeDocument/2006/relationships/oleObject" Target="../embeddings/oleObject4.bin"/><Relationship Id="rId2" Type="http://schemas.openxmlformats.org/officeDocument/2006/relationships/tags" Target="../tags/tag9.xml"/><Relationship Id="rId1" Type="http://schemas.openxmlformats.org/officeDocument/2006/relationships/vmlDrawing" Target="../drawings/vmlDrawing4.v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7.xml"/><Relationship Id="rId7" Type="http://schemas.openxmlformats.org/officeDocument/2006/relationships/oleObject" Target="../embeddings/oleObject3.bin"/><Relationship Id="rId2" Type="http://schemas.openxmlformats.org/officeDocument/2006/relationships/tags" Target="../tags/tag6.xml"/><Relationship Id="rId1" Type="http://schemas.openxmlformats.org/officeDocument/2006/relationships/vmlDrawing" Target="../drawings/vmlDrawing3.vml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2.jpeg"/><Relationship Id="rId4" Type="http://schemas.openxmlformats.org/officeDocument/2006/relationships/image" Target="../media/image4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13.xml"/><Relationship Id="rId7" Type="http://schemas.openxmlformats.org/officeDocument/2006/relationships/oleObject" Target="../embeddings/oleObject6.bin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3.xml"/><Relationship Id="rId4" Type="http://schemas.openxmlformats.org/officeDocument/2006/relationships/tags" Target="../tags/tag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1.png"/><Relationship Id="rId4" Type="http://schemas.openxmlformats.org/officeDocument/2006/relationships/image" Target="../media/image5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2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24003" y="0"/>
          <a:ext cx="158262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5" r:id="rId7" imgW="0" imgH="0" progId="">
                  <p:embed/>
                </p:oleObj>
              </mc:Choice>
              <mc:Fallback>
                <p:oleObj r:id="rId7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3" y="0"/>
                        <a:ext cx="158262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Прямоугольник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66775" y="2664346"/>
            <a:ext cx="10391775" cy="113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dirty="0" err="1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Финализация</a:t>
            </a:r>
            <a:r>
              <a:rPr lang="ru-RU" sz="4000" b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проекта</a:t>
            </a:r>
          </a:p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2800" i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(четвертый модуль)</a:t>
            </a:r>
            <a:endParaRPr lang="ru-RU" sz="2000" i="1" dirty="0">
              <a:solidFill>
                <a:srgbClr val="B0C8E5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a--sw3tSuYwFh9d4syvsTVb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87031" y="6731000"/>
            <a:ext cx="64477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lIns="91357" tIns="45678" rIns="91357" bIns="45678" anchor="ctr"/>
          <a:lstStyle/>
          <a:p>
            <a:pPr defTabSz="913572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414142"/>
              </a:solidFill>
            </a:endParaRPr>
          </a:p>
        </p:txBody>
      </p:sp>
      <p:pic>
        <p:nvPicPr>
          <p:cNvPr id="410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8450" y="207977"/>
            <a:ext cx="273294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847528" y="5386775"/>
            <a:ext cx="3312368" cy="504056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4572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9144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3716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828800"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pPr algn="ctr" defTabSz="913572"/>
            <a:r>
              <a:rPr lang="ru-RU" sz="2000" i="1" dirty="0">
                <a:solidFill>
                  <a:srgbClr val="045FA3"/>
                </a:solidFill>
              </a:rPr>
              <a:t>Артемьев С.А.</a:t>
            </a:r>
          </a:p>
        </p:txBody>
      </p:sp>
    </p:spTree>
    <p:extLst>
      <p:ext uri="{BB962C8B-B14F-4D97-AF65-F5344CB8AC3E}">
        <p14:creationId xmlns:p14="http://schemas.microsoft.com/office/powerpoint/2010/main" val="28013389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04950" y="2066415"/>
            <a:ext cx="184706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524000" y="2044190"/>
            <a:ext cx="184706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7"/>
          <a:stretch/>
        </p:blipFill>
        <p:spPr bwMode="auto">
          <a:xfrm>
            <a:off x="273983" y="1580373"/>
            <a:ext cx="6987429" cy="4393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1" name="Rectangle 37"/>
          <p:cNvSpPr>
            <a:spLocks noChangeArrowheads="1"/>
          </p:cNvSpPr>
          <p:nvPr/>
        </p:nvSpPr>
        <p:spPr bwMode="auto">
          <a:xfrm>
            <a:off x="1524000" y="0"/>
            <a:ext cx="9144000" cy="89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170" tIns="50086" rIns="100170" bIns="50086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>
                <a:solidFill>
                  <a:srgbClr val="FFFFFF"/>
                </a:solidFill>
              </a:rPr>
              <a:t>Критерии эталонного рабочего места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0" y="299073"/>
            <a:ext cx="8556923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Виды стандартов: комплексный стандарт рабочего места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7610475" y="1958838"/>
            <a:ext cx="4106395" cy="3473654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Комплексный стандарт рабочего места </a:t>
            </a:r>
            <a:r>
              <a:rPr lang="ru-RU" altLang="ru-RU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(цеха, отдела) используется когда трансформация процессов предполагает сразу несколько направлений, масштабно переосмысливая существующее положение. Может использоваться как иллюстрация целевого состояния для новых проектов по улучшениям.</a:t>
            </a:r>
            <a:endParaRPr lang="de-DE" altLang="ru-RU" sz="2200" b="0" dirty="0" smtClean="0">
              <a:solidFill>
                <a:srgbClr val="3F3F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10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90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Виды стандартов: СОК 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30" y="1107566"/>
            <a:ext cx="5074024" cy="4048189"/>
          </a:xfrm>
          <a:prstGeom prst="rect">
            <a:avLst/>
          </a:prstGeom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459930" y="5410998"/>
            <a:ext cx="11398698" cy="101144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Стандартная операционная карта </a:t>
            </a:r>
            <a:r>
              <a:rPr lang="ru-RU" altLang="ru-RU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визуализированная последовательность выполнения сложной операции, с указанием времени каждого шага, необходимых предметов, точек контроля, движением исполнителя.</a:t>
            </a:r>
            <a:endParaRPr lang="de-DE" altLang="ru-RU" sz="2200" b="0" dirty="0" smtClean="0">
              <a:solidFill>
                <a:srgbClr val="3F3F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024" y="1092798"/>
            <a:ext cx="6022604" cy="4016867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11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9156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84" y="1118608"/>
            <a:ext cx="2808311" cy="1958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56" y="3240941"/>
            <a:ext cx="2808311" cy="193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28" y="1077571"/>
            <a:ext cx="2808311" cy="1990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456" y="1102192"/>
            <a:ext cx="2808311" cy="197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784" y="3251848"/>
            <a:ext cx="2808311" cy="192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128" y="3240942"/>
            <a:ext cx="2808311" cy="1966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219005" y="302311"/>
            <a:ext cx="9708777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Виды стандартов: формализованная система управления процессом 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459930" y="5222273"/>
            <a:ext cx="11398698" cy="101144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Формализованная система управления процессом </a:t>
            </a:r>
            <a:r>
              <a:rPr lang="ru-RU" altLang="ru-RU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может возникнуть как метод постоянного улучшения этого процесса. Важное условие: кроме динамики показателей должна быть и система реагирования на отклонения этих показателей</a:t>
            </a:r>
            <a:endParaRPr lang="de-DE" altLang="ru-RU" sz="2200" b="0" dirty="0" smtClean="0">
              <a:solidFill>
                <a:srgbClr val="3F3F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12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900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13</a:t>
            </a:fld>
            <a:endParaRPr lang="ru-RU" altLang="ru-RU">
              <a:solidFill>
                <a:srgbClr val="00327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16" y="1711048"/>
            <a:ext cx="3821833" cy="2501117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448" y="1711048"/>
            <a:ext cx="3351652" cy="2475989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341" y="1711047"/>
            <a:ext cx="3821833" cy="2501117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24000" y="299073"/>
            <a:ext cx="8556923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Виды стандартов: методика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666750" y="5131751"/>
            <a:ext cx="10887075" cy="101144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Методические материалы </a:t>
            </a:r>
            <a:r>
              <a:rPr lang="ru-RU" altLang="ru-RU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стандарты организации, определяющие ее деятельность или деятельность отдельных процессов (потоков), глубокие и масштабные документы, отражающие подходы к комплексной деятельности.</a:t>
            </a:r>
            <a:endParaRPr lang="de-DE" altLang="ru-RU" sz="2200" b="0" dirty="0" smtClean="0">
              <a:solidFill>
                <a:srgbClr val="3F3F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1013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5130" y="1284158"/>
            <a:ext cx="7262470" cy="4740124"/>
          </a:xfrm>
        </p:spPr>
        <p:txBody>
          <a:bodyPr/>
          <a:lstStyle/>
          <a:p>
            <a:pPr marL="342900" indent="-342900" algn="just">
              <a:buFont typeface="+mj-lt"/>
              <a:buAutoNum type="arabicPeriod"/>
            </a:pPr>
            <a:r>
              <a:rPr lang="ru-RU" sz="2000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Убедиться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, что он работает в реальных условиях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Грамотно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оформить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стандарт, используя визуализацию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Провести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обучение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всех вовлеченных участников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Организовать систему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контроля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соблюдения стандарта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Внести улучшения в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смежные операции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(н-р: поставка материалов, система планирования, система оплаты труда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ru-RU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«Узаконить»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стандарт (ввести в технологию, принять приказом)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Разместить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стандарт в место работы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улучшенного процесса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Установить </a:t>
            </a:r>
            <a:r>
              <a:rPr lang="ru-RU" sz="2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правила изменения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стандарта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14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запуска работы нового стандарта необходимо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730" y="3855926"/>
            <a:ext cx="2725270" cy="20439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188" y="1429757"/>
            <a:ext cx="2681812" cy="17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509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24003" y="0"/>
          <a:ext cx="158262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4" r:id="rId7" imgW="0" imgH="0" progId="">
                  <p:embed/>
                </p:oleObj>
              </mc:Choice>
              <mc:Fallback>
                <p:oleObj r:id="rId7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3" y="0"/>
                        <a:ext cx="158262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Прямоугольник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8163" y="2673311"/>
            <a:ext cx="10733554" cy="132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Подтверждение стабильности результатов</a:t>
            </a:r>
          </a:p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(«производственный анализ»)</a:t>
            </a:r>
          </a:p>
        </p:txBody>
      </p:sp>
      <p:sp>
        <p:nvSpPr>
          <p:cNvPr id="4100" name="a--sw3tSuYwFh9d4syvsTVb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87031" y="6731000"/>
            <a:ext cx="64477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lIns="91357" tIns="45678" rIns="91357" bIns="45678" anchor="ctr"/>
          <a:lstStyle/>
          <a:p>
            <a:pPr defTabSz="913572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414142"/>
              </a:solidFill>
            </a:endParaRPr>
          </a:p>
        </p:txBody>
      </p:sp>
      <p:pic>
        <p:nvPicPr>
          <p:cNvPr id="410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8450" y="207977"/>
            <a:ext cx="273294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220725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Содержимое 57"/>
          <p:cNvSpPr>
            <a:spLocks noGrp="1"/>
          </p:cNvSpPr>
          <p:nvPr>
            <p:ph idx="1"/>
          </p:nvPr>
        </p:nvSpPr>
        <p:spPr>
          <a:xfrm>
            <a:off x="3594288" y="1379538"/>
            <a:ext cx="2417763" cy="633412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b="1" dirty="0">
                <a:solidFill>
                  <a:srgbClr val="00B050"/>
                </a:solidFill>
              </a:rPr>
              <a:t>Хорошо </a:t>
            </a:r>
            <a:r>
              <a:rPr lang="ru-RU" altLang="ru-RU" b="1" dirty="0" smtClean="0">
                <a:solidFill>
                  <a:srgbClr val="00B050"/>
                </a:solidFill>
              </a:rPr>
              <a:t>воспроизводимые</a:t>
            </a:r>
            <a:endParaRPr lang="ru-RU" altLang="ru-RU" b="1" dirty="0">
              <a:solidFill>
                <a:srgbClr val="00B050"/>
              </a:solidFill>
            </a:endParaRPr>
          </a:p>
        </p:txBody>
      </p:sp>
      <p:sp>
        <p:nvSpPr>
          <p:cNvPr id="25607" name="Содержимое 57"/>
          <p:cNvSpPr txBox="1">
            <a:spLocks/>
          </p:cNvSpPr>
          <p:nvPr/>
        </p:nvSpPr>
        <p:spPr bwMode="auto">
          <a:xfrm>
            <a:off x="6978838" y="1306513"/>
            <a:ext cx="2308225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1600">
                <a:solidFill>
                  <a:srgbClr val="FF0000"/>
                </a:solidFill>
              </a:rPr>
              <a:t>Плохо</a:t>
            </a:r>
          </a:p>
          <a:p>
            <a:pPr algn="ctr" eaLnBrk="1" hangingPunct="1">
              <a:spcBef>
                <a:spcPct val="20000"/>
              </a:spcBef>
            </a:pPr>
            <a:r>
              <a:rPr lang="ru-RU" altLang="ru-RU" sz="1600">
                <a:solidFill>
                  <a:srgbClr val="FF0000"/>
                </a:solidFill>
              </a:rPr>
              <a:t>воспроизводимые</a:t>
            </a:r>
          </a:p>
        </p:txBody>
      </p:sp>
      <p:grpSp>
        <p:nvGrpSpPr>
          <p:cNvPr id="25608" name="Group 59"/>
          <p:cNvGrpSpPr>
            <a:grpSpLocks/>
          </p:cNvGrpSpPr>
          <p:nvPr/>
        </p:nvGrpSpPr>
        <p:grpSpPr bwMode="auto">
          <a:xfrm>
            <a:off x="7410638" y="2314576"/>
            <a:ext cx="1928813" cy="1357313"/>
            <a:chOff x="3735" y="1800"/>
            <a:chExt cx="1215" cy="855"/>
          </a:xfrm>
        </p:grpSpPr>
        <p:sp>
          <p:nvSpPr>
            <p:cNvPr id="25649" name="Прямоугольник 13"/>
            <p:cNvSpPr>
              <a:spLocks noChangeArrowheads="1"/>
            </p:cNvSpPr>
            <p:nvPr/>
          </p:nvSpPr>
          <p:spPr bwMode="auto">
            <a:xfrm>
              <a:off x="3735" y="1800"/>
              <a:ext cx="945" cy="85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50" name="Прямоугольник 14"/>
            <p:cNvSpPr>
              <a:spLocks noChangeArrowheads="1"/>
            </p:cNvSpPr>
            <p:nvPr/>
          </p:nvSpPr>
          <p:spPr bwMode="auto">
            <a:xfrm>
              <a:off x="4050" y="2070"/>
              <a:ext cx="360" cy="31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51" name="Овал 15"/>
            <p:cNvSpPr>
              <a:spLocks noChangeArrowheads="1"/>
            </p:cNvSpPr>
            <p:nvPr/>
          </p:nvSpPr>
          <p:spPr bwMode="auto">
            <a:xfrm>
              <a:off x="4545" y="207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52" name="Овал 16"/>
            <p:cNvSpPr>
              <a:spLocks noChangeArrowheads="1"/>
            </p:cNvSpPr>
            <p:nvPr/>
          </p:nvSpPr>
          <p:spPr bwMode="auto">
            <a:xfrm>
              <a:off x="4590" y="184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53" name="Овал 17"/>
            <p:cNvSpPr>
              <a:spLocks noChangeArrowheads="1"/>
            </p:cNvSpPr>
            <p:nvPr/>
          </p:nvSpPr>
          <p:spPr bwMode="auto">
            <a:xfrm>
              <a:off x="4680" y="229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54" name="Овал 18"/>
            <p:cNvSpPr>
              <a:spLocks noChangeArrowheads="1"/>
            </p:cNvSpPr>
            <p:nvPr/>
          </p:nvSpPr>
          <p:spPr bwMode="auto">
            <a:xfrm>
              <a:off x="4725" y="193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55" name="Овал 19"/>
            <p:cNvSpPr>
              <a:spLocks noChangeArrowheads="1"/>
            </p:cNvSpPr>
            <p:nvPr/>
          </p:nvSpPr>
          <p:spPr bwMode="auto">
            <a:xfrm>
              <a:off x="4410" y="189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56" name="Овал 20"/>
            <p:cNvSpPr>
              <a:spLocks noChangeArrowheads="1"/>
            </p:cNvSpPr>
            <p:nvPr/>
          </p:nvSpPr>
          <p:spPr bwMode="auto">
            <a:xfrm>
              <a:off x="4815" y="180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57" name="Овал 21"/>
            <p:cNvSpPr>
              <a:spLocks noChangeArrowheads="1"/>
            </p:cNvSpPr>
            <p:nvPr/>
          </p:nvSpPr>
          <p:spPr bwMode="auto">
            <a:xfrm>
              <a:off x="4860" y="229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58" name="Овал 22"/>
            <p:cNvSpPr>
              <a:spLocks noChangeArrowheads="1"/>
            </p:cNvSpPr>
            <p:nvPr/>
          </p:nvSpPr>
          <p:spPr bwMode="auto">
            <a:xfrm>
              <a:off x="4815" y="216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59" name="Овал 23"/>
            <p:cNvSpPr>
              <a:spLocks noChangeArrowheads="1"/>
            </p:cNvSpPr>
            <p:nvPr/>
          </p:nvSpPr>
          <p:spPr bwMode="auto">
            <a:xfrm>
              <a:off x="4770" y="252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60" name="Овал 24"/>
            <p:cNvSpPr>
              <a:spLocks noChangeArrowheads="1"/>
            </p:cNvSpPr>
            <p:nvPr/>
          </p:nvSpPr>
          <p:spPr bwMode="auto">
            <a:xfrm>
              <a:off x="4905" y="202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25609" name="Group 58"/>
          <p:cNvGrpSpPr>
            <a:grpSpLocks/>
          </p:cNvGrpSpPr>
          <p:nvPr/>
        </p:nvGrpSpPr>
        <p:grpSpPr bwMode="auto">
          <a:xfrm>
            <a:off x="7410637" y="3971926"/>
            <a:ext cx="1500188" cy="1357313"/>
            <a:chOff x="3735" y="2835"/>
            <a:chExt cx="945" cy="855"/>
          </a:xfrm>
        </p:grpSpPr>
        <p:sp>
          <p:nvSpPr>
            <p:cNvPr id="25637" name="Прямоугольник 11"/>
            <p:cNvSpPr>
              <a:spLocks noChangeArrowheads="1"/>
            </p:cNvSpPr>
            <p:nvPr/>
          </p:nvSpPr>
          <p:spPr bwMode="auto">
            <a:xfrm>
              <a:off x="3735" y="2835"/>
              <a:ext cx="945" cy="85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38" name="Прямоугольник 12"/>
            <p:cNvSpPr>
              <a:spLocks noChangeArrowheads="1"/>
            </p:cNvSpPr>
            <p:nvPr/>
          </p:nvSpPr>
          <p:spPr bwMode="auto">
            <a:xfrm>
              <a:off x="4050" y="3105"/>
              <a:ext cx="360" cy="31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39" name="Овал 25"/>
            <p:cNvSpPr>
              <a:spLocks noChangeArrowheads="1"/>
            </p:cNvSpPr>
            <p:nvPr/>
          </p:nvSpPr>
          <p:spPr bwMode="auto">
            <a:xfrm>
              <a:off x="4095" y="301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40" name="Овал 26"/>
            <p:cNvSpPr>
              <a:spLocks noChangeArrowheads="1"/>
            </p:cNvSpPr>
            <p:nvPr/>
          </p:nvSpPr>
          <p:spPr bwMode="auto">
            <a:xfrm>
              <a:off x="3780" y="319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41" name="Овал 27"/>
            <p:cNvSpPr>
              <a:spLocks noChangeArrowheads="1"/>
            </p:cNvSpPr>
            <p:nvPr/>
          </p:nvSpPr>
          <p:spPr bwMode="auto">
            <a:xfrm>
              <a:off x="3915" y="342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42" name="Овал 28"/>
            <p:cNvSpPr>
              <a:spLocks noChangeArrowheads="1"/>
            </p:cNvSpPr>
            <p:nvPr/>
          </p:nvSpPr>
          <p:spPr bwMode="auto">
            <a:xfrm>
              <a:off x="4230" y="310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43" name="Овал 29"/>
            <p:cNvSpPr>
              <a:spLocks noChangeArrowheads="1"/>
            </p:cNvSpPr>
            <p:nvPr/>
          </p:nvSpPr>
          <p:spPr bwMode="auto">
            <a:xfrm>
              <a:off x="3825" y="288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44" name="Овал 30"/>
            <p:cNvSpPr>
              <a:spLocks noChangeArrowheads="1"/>
            </p:cNvSpPr>
            <p:nvPr/>
          </p:nvSpPr>
          <p:spPr bwMode="auto">
            <a:xfrm>
              <a:off x="4455" y="288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45" name="Овал 31"/>
            <p:cNvSpPr>
              <a:spLocks noChangeArrowheads="1"/>
            </p:cNvSpPr>
            <p:nvPr/>
          </p:nvSpPr>
          <p:spPr bwMode="auto">
            <a:xfrm>
              <a:off x="3870" y="360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46" name="Овал 32"/>
            <p:cNvSpPr>
              <a:spLocks noChangeArrowheads="1"/>
            </p:cNvSpPr>
            <p:nvPr/>
          </p:nvSpPr>
          <p:spPr bwMode="auto">
            <a:xfrm>
              <a:off x="4500" y="333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47" name="Овал 33"/>
            <p:cNvSpPr>
              <a:spLocks noChangeArrowheads="1"/>
            </p:cNvSpPr>
            <p:nvPr/>
          </p:nvSpPr>
          <p:spPr bwMode="auto">
            <a:xfrm>
              <a:off x="4275" y="355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48" name="Овал 34"/>
            <p:cNvSpPr>
              <a:spLocks noChangeArrowheads="1"/>
            </p:cNvSpPr>
            <p:nvPr/>
          </p:nvSpPr>
          <p:spPr bwMode="auto">
            <a:xfrm>
              <a:off x="4320" y="328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grpSp>
        <p:nvGrpSpPr>
          <p:cNvPr id="25610" name="Group 56"/>
          <p:cNvGrpSpPr>
            <a:grpSpLocks/>
          </p:cNvGrpSpPr>
          <p:nvPr/>
        </p:nvGrpSpPr>
        <p:grpSpPr bwMode="auto">
          <a:xfrm>
            <a:off x="4241987" y="3971926"/>
            <a:ext cx="1500188" cy="1357313"/>
            <a:chOff x="1080" y="1800"/>
            <a:chExt cx="945" cy="855"/>
          </a:xfrm>
        </p:grpSpPr>
        <p:sp>
          <p:nvSpPr>
            <p:cNvPr id="25625" name="Прямоугольник 7"/>
            <p:cNvSpPr>
              <a:spLocks noChangeArrowheads="1"/>
            </p:cNvSpPr>
            <p:nvPr/>
          </p:nvSpPr>
          <p:spPr bwMode="auto">
            <a:xfrm>
              <a:off x="1080" y="1800"/>
              <a:ext cx="945" cy="85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26" name="Прямоугольник 8"/>
            <p:cNvSpPr>
              <a:spLocks noChangeArrowheads="1"/>
            </p:cNvSpPr>
            <p:nvPr/>
          </p:nvSpPr>
          <p:spPr bwMode="auto">
            <a:xfrm>
              <a:off x="1395" y="2070"/>
              <a:ext cx="360" cy="315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27" name="Овал 35"/>
            <p:cNvSpPr>
              <a:spLocks noChangeArrowheads="1"/>
            </p:cNvSpPr>
            <p:nvPr/>
          </p:nvSpPr>
          <p:spPr bwMode="auto">
            <a:xfrm>
              <a:off x="1440" y="220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28" name="Овал 36"/>
            <p:cNvSpPr>
              <a:spLocks noChangeArrowheads="1"/>
            </p:cNvSpPr>
            <p:nvPr/>
          </p:nvSpPr>
          <p:spPr bwMode="auto">
            <a:xfrm>
              <a:off x="1485" y="211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29" name="Овал 37"/>
            <p:cNvSpPr>
              <a:spLocks noChangeArrowheads="1"/>
            </p:cNvSpPr>
            <p:nvPr/>
          </p:nvSpPr>
          <p:spPr bwMode="auto">
            <a:xfrm>
              <a:off x="1575" y="225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30" name="Овал 38"/>
            <p:cNvSpPr>
              <a:spLocks noChangeArrowheads="1"/>
            </p:cNvSpPr>
            <p:nvPr/>
          </p:nvSpPr>
          <p:spPr bwMode="auto">
            <a:xfrm>
              <a:off x="1575" y="211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31" name="Овал 39"/>
            <p:cNvSpPr>
              <a:spLocks noChangeArrowheads="1"/>
            </p:cNvSpPr>
            <p:nvPr/>
          </p:nvSpPr>
          <p:spPr bwMode="auto">
            <a:xfrm>
              <a:off x="1575" y="216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32" name="Овал 40"/>
            <p:cNvSpPr>
              <a:spLocks noChangeArrowheads="1"/>
            </p:cNvSpPr>
            <p:nvPr/>
          </p:nvSpPr>
          <p:spPr bwMode="auto">
            <a:xfrm>
              <a:off x="1530" y="220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33" name="Овал 41"/>
            <p:cNvSpPr>
              <a:spLocks noChangeArrowheads="1"/>
            </p:cNvSpPr>
            <p:nvPr/>
          </p:nvSpPr>
          <p:spPr bwMode="auto">
            <a:xfrm>
              <a:off x="1530" y="229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34" name="Овал 42"/>
            <p:cNvSpPr>
              <a:spLocks noChangeArrowheads="1"/>
            </p:cNvSpPr>
            <p:nvPr/>
          </p:nvSpPr>
          <p:spPr bwMode="auto">
            <a:xfrm>
              <a:off x="1485" y="225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35" name="Овал 43"/>
            <p:cNvSpPr>
              <a:spLocks noChangeArrowheads="1"/>
            </p:cNvSpPr>
            <p:nvPr/>
          </p:nvSpPr>
          <p:spPr bwMode="auto">
            <a:xfrm>
              <a:off x="1620" y="2250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5636" name="Овал 44"/>
            <p:cNvSpPr>
              <a:spLocks noChangeArrowheads="1"/>
            </p:cNvSpPr>
            <p:nvPr/>
          </p:nvSpPr>
          <p:spPr bwMode="auto">
            <a:xfrm>
              <a:off x="1665" y="2205"/>
              <a:ext cx="45" cy="45"/>
            </a:xfrm>
            <a:prstGeom prst="ellipse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25611" name="Прямоугольник 9"/>
          <p:cNvSpPr>
            <a:spLocks noChangeArrowheads="1"/>
          </p:cNvSpPr>
          <p:nvPr/>
        </p:nvSpPr>
        <p:spPr bwMode="auto">
          <a:xfrm>
            <a:off x="4241987" y="2314576"/>
            <a:ext cx="1500188" cy="135731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2" name="Прямоугольник 10"/>
          <p:cNvSpPr>
            <a:spLocks noChangeArrowheads="1"/>
          </p:cNvSpPr>
          <p:nvPr/>
        </p:nvSpPr>
        <p:spPr bwMode="auto">
          <a:xfrm>
            <a:off x="4742050" y="2743201"/>
            <a:ext cx="571500" cy="5000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3" name="Овал 45"/>
          <p:cNvSpPr>
            <a:spLocks noChangeArrowheads="1"/>
          </p:cNvSpPr>
          <p:nvPr/>
        </p:nvSpPr>
        <p:spPr bwMode="auto">
          <a:xfrm>
            <a:off x="5756462" y="2390775"/>
            <a:ext cx="71438" cy="71438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4" name="Овал 46"/>
          <p:cNvSpPr>
            <a:spLocks noChangeArrowheads="1"/>
          </p:cNvSpPr>
          <p:nvPr/>
        </p:nvSpPr>
        <p:spPr bwMode="auto">
          <a:xfrm>
            <a:off x="5827901" y="2319339"/>
            <a:ext cx="71437" cy="7143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5" name="Овал 47"/>
          <p:cNvSpPr>
            <a:spLocks noChangeArrowheads="1"/>
          </p:cNvSpPr>
          <p:nvPr/>
        </p:nvSpPr>
        <p:spPr bwMode="auto">
          <a:xfrm>
            <a:off x="5970776" y="2462214"/>
            <a:ext cx="71437" cy="7143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6" name="Овал 48"/>
          <p:cNvSpPr>
            <a:spLocks noChangeArrowheads="1"/>
          </p:cNvSpPr>
          <p:nvPr/>
        </p:nvSpPr>
        <p:spPr bwMode="auto">
          <a:xfrm>
            <a:off x="5970776" y="2247900"/>
            <a:ext cx="71437" cy="71438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7" name="Овал 49"/>
          <p:cNvSpPr>
            <a:spLocks noChangeArrowheads="1"/>
          </p:cNvSpPr>
          <p:nvPr/>
        </p:nvSpPr>
        <p:spPr bwMode="auto">
          <a:xfrm>
            <a:off x="5970776" y="2319339"/>
            <a:ext cx="71437" cy="7143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8" name="Овал 50"/>
          <p:cNvSpPr>
            <a:spLocks noChangeArrowheads="1"/>
          </p:cNvSpPr>
          <p:nvPr/>
        </p:nvSpPr>
        <p:spPr bwMode="auto">
          <a:xfrm>
            <a:off x="5899337" y="2390775"/>
            <a:ext cx="71438" cy="71438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19" name="Овал 51"/>
          <p:cNvSpPr>
            <a:spLocks noChangeArrowheads="1"/>
          </p:cNvSpPr>
          <p:nvPr/>
        </p:nvSpPr>
        <p:spPr bwMode="auto">
          <a:xfrm>
            <a:off x="5899337" y="2533650"/>
            <a:ext cx="71438" cy="71438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20" name="Овал 52"/>
          <p:cNvSpPr>
            <a:spLocks noChangeArrowheads="1"/>
          </p:cNvSpPr>
          <p:nvPr/>
        </p:nvSpPr>
        <p:spPr bwMode="auto">
          <a:xfrm>
            <a:off x="5827901" y="2462214"/>
            <a:ext cx="71437" cy="7143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21" name="Овал 53"/>
          <p:cNvSpPr>
            <a:spLocks noChangeArrowheads="1"/>
          </p:cNvSpPr>
          <p:nvPr/>
        </p:nvSpPr>
        <p:spPr bwMode="auto">
          <a:xfrm>
            <a:off x="6042212" y="2462214"/>
            <a:ext cx="71438" cy="7143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22" name="Овал 54"/>
          <p:cNvSpPr>
            <a:spLocks noChangeArrowheads="1"/>
          </p:cNvSpPr>
          <p:nvPr/>
        </p:nvSpPr>
        <p:spPr bwMode="auto">
          <a:xfrm>
            <a:off x="6042212" y="2319339"/>
            <a:ext cx="71438" cy="71437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5623" name="Содержимое 57"/>
          <p:cNvSpPr>
            <a:spLocks/>
          </p:cNvSpPr>
          <p:nvPr/>
        </p:nvSpPr>
        <p:spPr bwMode="auto">
          <a:xfrm>
            <a:off x="2009963" y="2674938"/>
            <a:ext cx="20161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1600">
                <a:solidFill>
                  <a:srgbClr val="FF0000"/>
                </a:solidFill>
              </a:rPr>
              <a:t>Вне поля допуска</a:t>
            </a:r>
          </a:p>
        </p:txBody>
      </p:sp>
      <p:sp>
        <p:nvSpPr>
          <p:cNvPr id="25624" name="Содержимое 57"/>
          <p:cNvSpPr>
            <a:spLocks/>
          </p:cNvSpPr>
          <p:nvPr/>
        </p:nvSpPr>
        <p:spPr bwMode="auto">
          <a:xfrm>
            <a:off x="1938526" y="4403726"/>
            <a:ext cx="20161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ru-RU" altLang="ru-RU" sz="1600">
                <a:solidFill>
                  <a:srgbClr val="00B050"/>
                </a:solidFill>
              </a:rPr>
              <a:t>В поле допуска</a:t>
            </a:r>
          </a:p>
        </p:txBody>
      </p:sp>
      <p:sp>
        <p:nvSpPr>
          <p:cNvPr id="61" name="Title 1">
            <a:extLst>
              <a:ext uri="{FF2B5EF4-FFF2-40B4-BE49-F238E27FC236}">
                <a16:creationId xmlns:a16="http://schemas.microsoft.com/office/drawing/2014/main" xmlns="" id="{8522DF51-39D1-A94A-8187-482C1A71B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648" y="138276"/>
            <a:ext cx="8680638" cy="640315"/>
          </a:xfrm>
        </p:spPr>
        <p:txBody>
          <a:bodyPr/>
          <a:lstStyle/>
          <a:p>
            <a:pPr algn="ctr"/>
            <a:r>
              <a:rPr lang="ru-RU" sz="2040" dirty="0" err="1" smtClean="0"/>
              <a:t>Воспроизводимость</a:t>
            </a:r>
            <a:r>
              <a:rPr lang="ru-RU" sz="2040" dirty="0" smtClean="0"/>
              <a:t> процессов</a:t>
            </a:r>
            <a:endParaRPr lang="x-none" sz="2040" dirty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16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98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17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040" b="1" dirty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Общая логика подтверждения</a:t>
            </a:r>
            <a:endParaRPr lang="en-GB" sz="2040" b="1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10" name="Объект 2"/>
          <p:cNvSpPr txBox="1">
            <a:spLocks/>
          </p:cNvSpPr>
          <p:nvPr/>
        </p:nvSpPr>
        <p:spPr bwMode="auto">
          <a:xfrm>
            <a:off x="372457" y="1407695"/>
            <a:ext cx="7554517" cy="1603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268288" indent="-268288" algn="just">
              <a:buNone/>
              <a:tabLst>
                <a:tab pos="268288" algn="l"/>
              </a:tabLst>
            </a:pPr>
            <a:r>
              <a:rPr lang="ru-RU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Главная задача подтверждения стабильности результатов – наглядно убедить всех участников процесса, что внесенные в него положительные изменения, имеют необратимый характер, т.е. цели достигнуты и </a:t>
            </a:r>
            <a:r>
              <a:rPr lang="ru-RU" sz="1800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показатели процесса впредь не вернутся к исходному состояни</a:t>
            </a:r>
            <a:r>
              <a:rPr lang="ru-RU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ю</a:t>
            </a:r>
            <a:r>
              <a:rPr lang="ru-RU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82201" y="2962937"/>
            <a:ext cx="74488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Подтверждать результаты необходимо, </a:t>
            </a:r>
            <a:r>
              <a:rPr lang="ru-RU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потому что:</a:t>
            </a:r>
            <a:endParaRPr lang="ru-RU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 indent="-360363" algn="just">
              <a:buFont typeface="Arial" panose="020B0604020202020204" pitchFamily="34" charset="0"/>
              <a:buChar char="•"/>
            </a:pP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Не все действия из плана мероприятий дают </a:t>
            </a:r>
            <a:r>
              <a:rPr lang="ru-RU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ожидаемый результат</a:t>
            </a:r>
          </a:p>
          <a:p>
            <a:pPr marL="360363" indent="-360363" algn="just">
              <a:buFont typeface="Arial" panose="020B0604020202020204" pitchFamily="34" charset="0"/>
              <a:buChar char="•"/>
            </a:pP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Решенные проблемы, могут породить </a:t>
            </a:r>
            <a:r>
              <a:rPr lang="ru-RU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новые проблемы</a:t>
            </a:r>
          </a:p>
          <a:p>
            <a:pPr marL="360363" indent="-360363" algn="just">
              <a:buFont typeface="Arial" panose="020B0604020202020204" pitchFamily="34" charset="0"/>
              <a:buChar char="•"/>
            </a:pP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За время реализации проекта может поменяться </a:t>
            </a:r>
            <a:r>
              <a:rPr lang="ru-RU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контекст </a:t>
            </a: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в котором реализуется проект</a:t>
            </a:r>
          </a:p>
          <a:p>
            <a:pPr marL="360363" indent="-360363" algn="just">
              <a:buFont typeface="Arial" panose="020B0604020202020204" pitchFamily="34" charset="0"/>
              <a:buChar char="•"/>
            </a:pP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В проекте могли быть </a:t>
            </a:r>
            <a:r>
              <a:rPr lang="ru-RU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упущены </a:t>
            </a:r>
            <a:r>
              <a:rPr lang="ru-RU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проблемы </a:t>
            </a: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или обстоятельства, целевая группа могла быть изучена недостаточно глубоко</a:t>
            </a:r>
          </a:p>
          <a:p>
            <a:pPr marL="360363" indent="-360363" algn="just">
              <a:buFont typeface="Arial" panose="020B0604020202020204" pitchFamily="34" charset="0"/>
              <a:buChar char="•"/>
            </a:pPr>
            <a:r>
              <a:rPr lang="ru-RU" kern="0" dirty="0">
                <a:latin typeface="Calibri" panose="020F0502020204030204" pitchFamily="34" charset="0"/>
                <a:cs typeface="Calibri" panose="020F0502020204030204" pitchFamily="34" charset="0"/>
              </a:rPr>
              <a:t>Распространенная </a:t>
            </a:r>
            <a:r>
              <a:rPr lang="ru-RU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привычка»</a:t>
            </a:r>
            <a:r>
              <a:rPr lang="ru-RU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«вдувать </a:t>
            </a:r>
            <a:r>
              <a:rPr lang="ru-RU" b="1" kern="0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картинку»</a:t>
            </a:r>
            <a:endParaRPr lang="ru-RU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005" y="3011055"/>
            <a:ext cx="1954726" cy="20618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7152" y="1276946"/>
            <a:ext cx="2287384" cy="1522150"/>
          </a:xfrm>
          <a:prstGeom prst="rect">
            <a:avLst/>
          </a:prstGeom>
        </p:spPr>
      </p:pic>
      <p:sp>
        <p:nvSpPr>
          <p:cNvPr id="13" name="Объект 2"/>
          <p:cNvSpPr txBox="1">
            <a:spLocks/>
          </p:cNvSpPr>
          <p:nvPr/>
        </p:nvSpPr>
        <p:spPr>
          <a:xfrm>
            <a:off x="1541930" y="5435101"/>
            <a:ext cx="9273864" cy="947769"/>
          </a:xfrm>
          <a:prstGeom prst="rect">
            <a:avLst/>
          </a:prstGeom>
        </p:spPr>
        <p:txBody>
          <a:bodyPr/>
          <a:lstStyle>
            <a:lvl1pPr marL="180975" indent="-180975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363" indent="-17780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4"/>
              </a:buBlip>
              <a:defRPr sz="1400">
                <a:solidFill>
                  <a:schemeClr val="tx1"/>
                </a:solidFill>
                <a:latin typeface="+mn-lt"/>
                <a:cs typeface="+mn-cs"/>
              </a:defRPr>
            </a:lvl2pPr>
            <a:lvl3pPr marL="1162050" indent="-2682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4"/>
              </a:buBlip>
              <a:defRPr sz="2200">
                <a:solidFill>
                  <a:schemeClr val="tx1"/>
                </a:solidFill>
                <a:latin typeface="+mn-lt"/>
                <a:cs typeface="+mn-cs"/>
              </a:defRPr>
            </a:lvl3pPr>
            <a:lvl4pPr marL="16652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732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304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876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448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902075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ru-R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Необходимо наблюдать за показателями оптимизируемого процесса в течении </a:t>
            </a:r>
            <a:r>
              <a:rPr lang="ru-RU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1-2 месяцев </a:t>
            </a:r>
            <a:r>
              <a:rPr lang="ru-RU" sz="1800" kern="0" dirty="0">
                <a:latin typeface="Calibri" panose="020F0502020204030204" pitchFamily="34" charset="0"/>
                <a:cs typeface="Calibri" panose="020F0502020204030204" pitchFamily="34" charset="0"/>
              </a:rPr>
              <a:t>после его </a:t>
            </a:r>
            <a:r>
              <a:rPr lang="ru-RU" sz="1800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реализации. Для улучшения управляемости изменений процесса целесообразно организовать наблюдения и в </a:t>
            </a:r>
            <a:r>
              <a:rPr lang="ru-RU" sz="1800" b="1" kern="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процессе его реализации</a:t>
            </a:r>
          </a:p>
        </p:txBody>
      </p:sp>
    </p:spTree>
    <p:extLst>
      <p:ext uri="{BB962C8B-B14F-4D97-AF65-F5344CB8AC3E}">
        <p14:creationId xmlns:p14="http://schemas.microsoft.com/office/powerpoint/2010/main" val="4239137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14" y="1302334"/>
            <a:ext cx="7000468" cy="4508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040" b="1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Шаблон листа проверки</a:t>
            </a:r>
            <a:endParaRPr lang="en-GB" sz="2040" b="1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531983" y="1969014"/>
            <a:ext cx="40786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Возможны три ситуации сравнения плана и факта: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altLang="ru-RU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Отрицательные расхождения </a:t>
            </a: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наличие нерешенной или новой проблемы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alt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Положительные расхождения </a:t>
            </a: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–актуализированные возможности процесса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alt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Отсутствие расхождений </a:t>
            </a: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мониторинг проводится формально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619865" y="5426318"/>
            <a:ext cx="66925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Частота замеров определяется из целесообразности, как правило, 5-7 замеров достаточно, чтобы сделать итоговый вывод</a:t>
            </a:r>
            <a:endParaRPr lang="ru-RU" dirty="0"/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18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054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CustomShape 2"/>
          <p:cNvSpPr/>
          <p:nvPr/>
        </p:nvSpPr>
        <p:spPr>
          <a:xfrm>
            <a:off x="1524000" y="0"/>
            <a:ext cx="9143640" cy="45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aphicFrame>
        <p:nvGraphicFramePr>
          <p:cNvPr id="514" name="Table 4"/>
          <p:cNvGraphicFramePr/>
          <p:nvPr>
            <p:extLst>
              <p:ext uri="{D42A27DB-BD31-4B8C-83A1-F6EECF244321}">
                <p14:modId xmlns:p14="http://schemas.microsoft.com/office/powerpoint/2010/main" val="275234988"/>
              </p:ext>
            </p:extLst>
          </p:nvPr>
        </p:nvGraphicFramePr>
        <p:xfrm>
          <a:off x="739409" y="1197637"/>
          <a:ext cx="10712822" cy="3895918"/>
        </p:xfrm>
        <a:graphic>
          <a:graphicData uri="http://schemas.openxmlformats.org/drawingml/2006/table">
            <a:tbl>
              <a:tblPr/>
              <a:tblGrid>
                <a:gridCol w="1478816"/>
                <a:gridCol w="1739860"/>
                <a:gridCol w="1739860"/>
                <a:gridCol w="1739860"/>
                <a:gridCol w="4014426"/>
              </a:tblGrid>
              <a:tr h="4292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Дата проведения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ru-RU" sz="11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Минимальное время </a:t>
                      </a:r>
                      <a:r>
                        <a:t/>
                      </a:r>
                      <a:br/>
                      <a:r>
                        <a:rPr lang="ru-RU" sz="11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протекания процесса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ru-RU" sz="11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Расхождение (+/-)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ru-RU" sz="11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Причина расхождения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057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ru-RU" sz="11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План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1"/>
                        </a:spcBef>
                        <a:spcAft>
                          <a:spcPts val="601"/>
                        </a:spcAft>
                      </a:pPr>
                      <a:r>
                        <a:rPr lang="ru-RU" sz="11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Факт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470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31.10.2018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 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25,3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30,3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+ 5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E46C0A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Внедрены чек-листы </a:t>
                      </a: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приема проекта правового акта на проверку, комплектности проекта правового акта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40">
                      <a:solidFill>
                        <a:srgbClr val="000000"/>
                      </a:solidFill>
                    </a:lnR>
                    <a:lnT w="1224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70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12.11.2018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25,3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29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+ 3,7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E46C0A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Внедрен график</a:t>
                      </a: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 консультирования  и приема проектов правовых актов  на проверку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7086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15.01.2019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 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25,3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 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28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+ 2,7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E46C0A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Актуализирован Регламент </a:t>
                      </a: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проверки, обработки, отправки </a:t>
                      </a:r>
                      <a:r>
                        <a:t/>
                      </a:r>
                      <a:br/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и хранения правовых актов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292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10.04.2019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 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25,3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 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27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+ 1,7 мин.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>
                          <a:solidFill>
                            <a:srgbClr val="E46C0A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Разработаны Правила</a:t>
                      </a:r>
                      <a:r>
                        <a:rPr lang="ru-RU" sz="11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 оформления проектов правовых актов</a:t>
                      </a:r>
                      <a:endParaRPr lang="ru-RU" sz="11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12723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30.04.2019 – </a:t>
                      </a:r>
                      <a:r>
                        <a:rPr lang="ru-RU" sz="11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17.05.2019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25,3 мин</a:t>
                      </a:r>
                      <a:r>
                        <a:rPr lang="ru-RU" sz="11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.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23 мин.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– 2,3 мин.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ru-RU" sz="1100" b="0" strike="noStrike" spc="-1" dirty="0">
                          <a:solidFill>
                            <a:srgbClr val="E46C0A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Проведены обучающие семинары </a:t>
                      </a:r>
                      <a:r>
                        <a:rPr lang="ru-RU" sz="11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Franklin Gothic Book"/>
                          <a:ea typeface="Arial Unicode MS"/>
                        </a:rPr>
                        <a:t>по подготовке проектов правовых актов для сотрудников органов исполнительной власти и государственных органов области, подготовлены образцы проектов правовых актов и справочная информация, необходимая при подготовке проектов правовых актов</a:t>
                      </a:r>
                      <a:endParaRPr lang="ru-RU" sz="11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 marL="44640" marR="44640">
                    <a:lnL w="12240">
                      <a:solidFill>
                        <a:srgbClr val="000000"/>
                      </a:solidFill>
                    </a:lnL>
                    <a:lnR w="12240">
                      <a:solidFill>
                        <a:srgbClr val="000000"/>
                      </a:solidFill>
                    </a:lnR>
                    <a:lnT w="12240">
                      <a:solidFill>
                        <a:srgbClr val="000000"/>
                      </a:solidFill>
                    </a:lnT>
                    <a:lnB w="1224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326887" y="5347216"/>
            <a:ext cx="92784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Приведенный пример показывает способ проверки (отслеживания динамики показателей цели) в процессе реализации проекта. Проверка проводится </a:t>
            </a:r>
            <a:r>
              <a:rPr lang="ru-RU" altLang="ru-RU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фазам реализации проекта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040" b="1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Пример листа проверки (1)</a:t>
            </a:r>
            <a:endParaRPr lang="en-GB" sz="2040" b="1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19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4089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24003" y="0"/>
          <a:ext cx="158262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r:id="rId7" imgW="0" imgH="0" progId="">
                  <p:embed/>
                </p:oleObj>
              </mc:Choice>
              <mc:Fallback>
                <p:oleObj r:id="rId7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3" y="0"/>
                        <a:ext cx="158262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Прямоугольник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66775" y="2664346"/>
            <a:ext cx="10391775" cy="1323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Поддерживающие процесс документы (стандартизация)</a:t>
            </a:r>
            <a:endParaRPr lang="ru-RU" sz="2000" b="1" i="1" dirty="0">
              <a:solidFill>
                <a:srgbClr val="B0C8E5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00" name="a--sw3tSuYwFh9d4syvsTVb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87031" y="6731000"/>
            <a:ext cx="64477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lIns="91357" tIns="45678" rIns="91357" bIns="45678" anchor="ctr"/>
          <a:lstStyle/>
          <a:p>
            <a:pPr defTabSz="913572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414142"/>
              </a:solidFill>
            </a:endParaRPr>
          </a:p>
        </p:txBody>
      </p:sp>
      <p:pic>
        <p:nvPicPr>
          <p:cNvPr id="410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8450" y="207977"/>
            <a:ext cx="273294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83852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Box 6"/>
          <p:cNvSpPr txBox="1">
            <a:spLocks noChangeArrowheads="1"/>
          </p:cNvSpPr>
          <p:nvPr/>
        </p:nvSpPr>
        <p:spPr bwMode="auto">
          <a:xfrm>
            <a:off x="495225" y="1255862"/>
            <a:ext cx="7600724" cy="31226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429" b="1" dirty="0">
                <a:solidFill>
                  <a:schemeClr val="bg1"/>
                </a:solidFill>
                <a:latin typeface="Cambria" panose="02040503050406030204" pitchFamily="18" charset="0"/>
              </a:rPr>
              <a:t>Цех 5: Снижение времени производства оснастки с 9 </a:t>
            </a:r>
            <a:r>
              <a:rPr lang="ru-RU" altLang="ru-RU" sz="1429" b="1" dirty="0" smtClean="0">
                <a:solidFill>
                  <a:schemeClr val="bg1"/>
                </a:solidFill>
                <a:latin typeface="Cambria" panose="02040503050406030204" pitchFamily="18" charset="0"/>
              </a:rPr>
              <a:t>до  3 месяцев</a:t>
            </a:r>
            <a:endParaRPr lang="ru-RU" altLang="ru-RU" sz="1429" b="1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1026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9817277"/>
              </p:ext>
            </p:extLst>
          </p:nvPr>
        </p:nvGraphicFramePr>
        <p:xfrm>
          <a:off x="677222" y="1614808"/>
          <a:ext cx="7030357" cy="423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Диаграмма" r:id="rId3" imgW="9401067" imgH="5934011" progId="Excel.Chart.8">
                  <p:embed/>
                </p:oleObj>
              </mc:Choice>
              <mc:Fallback>
                <p:oleObj name="Диаграмма" r:id="rId3" imgW="9401067" imgH="593401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7222" y="1614808"/>
                        <a:ext cx="7030357" cy="423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Box 12"/>
          <p:cNvSpPr txBox="1">
            <a:spLocks noChangeArrowheads="1"/>
          </p:cNvSpPr>
          <p:nvPr/>
        </p:nvSpPr>
        <p:spPr bwMode="auto">
          <a:xfrm>
            <a:off x="6884914" y="3734121"/>
            <a:ext cx="1029038" cy="532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1429" dirty="0">
                <a:solidFill>
                  <a:srgbClr val="FF0000"/>
                </a:solidFill>
              </a:rPr>
              <a:t>Целевое состояние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1007761" y="4319422"/>
            <a:ext cx="6575652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7913952" y="2367920"/>
            <a:ext cx="39351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 случае </a:t>
            </a:r>
            <a:r>
              <a:rPr lang="ru-RU" altLang="ru-RU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резкого колебания показателей </a:t>
            </a: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нужно понять какое именно действие оказалось таким эффективным или спровоцировало отрицательную динамику. Важно учесть эту информацию в текущем плане действий.</a:t>
            </a:r>
            <a:endParaRPr lang="ru-RU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040" b="1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Пример листа проверки (2)</a:t>
            </a:r>
            <a:endParaRPr lang="en-GB" sz="2040" b="1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15A57-C3A8-4864-8FAA-B83877150232}" type="slidenum">
              <a:rPr lang="ru-RU" altLang="ru-RU" smtClean="0">
                <a:solidFill>
                  <a:srgbClr val="003274"/>
                </a:solidFill>
              </a:rPr>
              <a:pPr/>
              <a:t>20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1155" y="5906537"/>
            <a:ext cx="7584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Пример отслеживания динамики достижения цели проекта по </a:t>
            </a: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месяцам</a:t>
            </a:r>
            <a:endParaRPr lang="ru-RU" altLang="ru-RU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4493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ustomShape 1"/>
          <p:cNvSpPr/>
          <p:nvPr/>
        </p:nvSpPr>
        <p:spPr>
          <a:xfrm>
            <a:off x="1062419" y="854954"/>
            <a:ext cx="193895" cy="6171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" name="CustomShape 3"/>
          <p:cNvSpPr/>
          <p:nvPr/>
        </p:nvSpPr>
        <p:spPr>
          <a:xfrm>
            <a:off x="2392011" y="556519"/>
            <a:ext cx="7289186" cy="1091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233" tIns="47616" rIns="95233" bIns="47616"/>
          <a:lstStyle/>
          <a:p>
            <a:pPr>
              <a:lnSpc>
                <a:spcPct val="100000"/>
              </a:lnSpc>
            </a:pPr>
            <a:endParaRPr lang="ru-RU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3" name="CustomShape 4"/>
          <p:cNvSpPr/>
          <p:nvPr/>
        </p:nvSpPr>
        <p:spPr>
          <a:xfrm>
            <a:off x="1448121" y="1752718"/>
            <a:ext cx="8305227" cy="3657347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5233" tIns="47616" rIns="95233" bIns="47616" anchor="ctr"/>
          <a:lstStyle/>
          <a:p>
            <a:pPr algn="just">
              <a:lnSpc>
                <a:spcPct val="100000"/>
              </a:lnSpc>
            </a:pPr>
            <a:endParaRPr lang="ru-RU" sz="2539" spc="-1" dirty="0">
              <a:solidFill>
                <a:srgbClr val="3B4555"/>
              </a:solidFill>
              <a:uFill>
                <a:solidFill>
                  <a:srgbClr val="FFFFFF"/>
                </a:solidFill>
              </a:uFill>
              <a:latin typeface="Futura PT Medium"/>
              <a:ea typeface="Times New Roman"/>
            </a:endParaRPr>
          </a:p>
          <a:p>
            <a:pPr algn="just">
              <a:lnSpc>
                <a:spcPct val="100000"/>
              </a:lnSpc>
            </a:pPr>
            <a:endParaRPr lang="ru-RU" sz="2539" spc="-1" dirty="0">
              <a:solidFill>
                <a:srgbClr val="3B4555"/>
              </a:solidFill>
              <a:uFill>
                <a:solidFill>
                  <a:srgbClr val="FFFFFF"/>
                </a:solidFill>
              </a:uFill>
              <a:latin typeface="Futura PT Medium"/>
              <a:ea typeface="Times New Roman"/>
            </a:endParaRPr>
          </a:p>
          <a:p>
            <a:pPr algn="just"/>
            <a:endParaRPr lang="ru-RU" sz="2116" dirty="0"/>
          </a:p>
          <a:p>
            <a:pPr algn="just">
              <a:lnSpc>
                <a:spcPct val="100000"/>
              </a:lnSpc>
            </a:pPr>
            <a:endParaRPr lang="ru-RU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ru-RU" sz="1905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10158" y="5923523"/>
            <a:ext cx="4413670" cy="385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05" dirty="0"/>
              <a:t> 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614" y="1548991"/>
            <a:ext cx="3394326" cy="2609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594" y="1548991"/>
            <a:ext cx="3586376" cy="263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1598648" y="4965982"/>
            <a:ext cx="8836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Если в проекте заявлено несколько целей, то каждую из них необходимо отслеживать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21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040" b="1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Пример листа проверки (3)</a:t>
            </a:r>
            <a:endParaRPr lang="en-GB" sz="2040" b="1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7266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45009" y="1048775"/>
            <a:ext cx="682939" cy="775148"/>
          </a:xfrm>
          <a:prstGeom prst="rect">
            <a:avLst/>
          </a:prstGeom>
        </p:spPr>
        <p:txBody>
          <a:bodyPr vert="horz" wrap="none" lIns="0" tIns="0" rIns="0" bIns="0" rtlCol="0" anchor="b" anchorCtr="0">
            <a:normAutofit/>
          </a:bodyPr>
          <a:lstStyle/>
          <a:p>
            <a:pPr defTabSz="638253"/>
            <a:endParaRPr lang="ru-RU" sz="2000" b="1" cap="all" dirty="0">
              <a:solidFill>
                <a:srgbClr val="FF4E39"/>
              </a:solidFill>
            </a:endParaRPr>
          </a:p>
        </p:txBody>
      </p:sp>
      <p:sp>
        <p:nvSpPr>
          <p:cNvPr id="20" name="Полилиния 19"/>
          <p:cNvSpPr/>
          <p:nvPr/>
        </p:nvSpPr>
        <p:spPr>
          <a:xfrm>
            <a:off x="2960875" y="2661264"/>
            <a:ext cx="0" cy="0"/>
          </a:xfrm>
          <a:custGeom>
            <a:avLst/>
            <a:gdLst>
              <a:gd name="connsiteX0" fmla="*/ 0 w 0"/>
              <a:gd name="connsiteY0" fmla="*/ 0 h 0"/>
              <a:gd name="connsiteX1" fmla="*/ 0 w 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7653" tIns="63825" rIns="127653" bIns="63825" rtlCol="0" anchor="ctr"/>
          <a:lstStyle/>
          <a:p>
            <a:pPr algn="ctr" defTabSz="638253"/>
            <a:endParaRPr lang="ru-RU" sz="2500">
              <a:solidFill>
                <a:srgbClr val="FFFFFF"/>
              </a:solidFill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6872271" y="589859"/>
            <a:ext cx="3336970" cy="8464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342884" rtl="0" eaLnBrk="1" latinLnBrk="0" hangingPunct="1">
              <a:spcBef>
                <a:spcPct val="0"/>
              </a:spcBef>
              <a:buNone/>
              <a:defRPr sz="2250" b="1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800" dirty="0">
              <a:solidFill>
                <a:srgbClr val="EF8E6B">
                  <a:lumMod val="75000"/>
                </a:srgbClr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20273" r="22349" b="8829"/>
          <a:stretch/>
        </p:blipFill>
        <p:spPr bwMode="auto">
          <a:xfrm>
            <a:off x="865665" y="1210331"/>
            <a:ext cx="5708944" cy="4428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595747" y="1308943"/>
            <a:ext cx="53307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8288" indent="-268288" algn="just"/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Такие замеры актуальны, когда нужна информация как именно изменяется каждый блок операций в процессе. Это более трудоемко, чем измерить весь процесс целиком, но более информативно</a:t>
            </a:r>
            <a:endParaRPr lang="ru-RU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040" b="1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Пример листа проверки (4)</a:t>
            </a:r>
            <a:endParaRPr lang="en-GB" sz="2040" b="1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8CD38-519D-BA4E-A1CD-80F900F18B87}" type="slidenum">
              <a:rPr lang="en-US" smtClean="0"/>
              <a:pPr/>
              <a:t>22</a:t>
            </a:fld>
            <a:endParaRPr lang="ru-RU" dirty="0"/>
          </a:p>
        </p:txBody>
      </p:sp>
      <p:pic>
        <p:nvPicPr>
          <p:cNvPr id="18" name="Picture 19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3" r="58289"/>
          <a:stretch/>
        </p:blipFill>
        <p:spPr bwMode="auto">
          <a:xfrm>
            <a:off x="8118350" y="2615672"/>
            <a:ext cx="2615612" cy="3669411"/>
          </a:xfrm>
          <a:prstGeom prst="rect">
            <a:avLst/>
          </a:prstGeom>
          <a:noFill/>
          <a:ln w="12700">
            <a:solidFill>
              <a:schemeClr val="accent6"/>
            </a:solidFill>
            <a:prstDash val="solid"/>
            <a:miter lim="800000"/>
            <a:headEnd/>
            <a:tailEnd/>
          </a:ln>
          <a:effectLst>
            <a:outerShdw blurRad="635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76270" y="5638752"/>
            <a:ext cx="6096001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altLang="ru-RU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Пример отслеживания динамики показателей цели проекта </a:t>
            </a:r>
            <a:r>
              <a:rPr lang="ru-RU" altLang="ru-RU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 смысловым блокам операций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126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23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040" b="1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Пример листа проверки (5)</a:t>
            </a:r>
            <a:endParaRPr lang="en-GB" sz="2040" b="1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977" y="1095443"/>
            <a:ext cx="8565472" cy="461428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42180" y="5817629"/>
            <a:ext cx="88366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Данные проверки можно представлять в разных диаграммах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2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24003" y="0"/>
          <a:ext cx="158262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2" r:id="rId7" imgW="0" imgH="0" progId="">
                  <p:embed/>
                </p:oleObj>
              </mc:Choice>
              <mc:Fallback>
                <p:oleObj r:id="rId7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3" y="0"/>
                        <a:ext cx="158262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Прямоугольник 7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8163" y="2673311"/>
            <a:ext cx="10733554" cy="707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7" tIns="45678" rIns="91357" bIns="45678">
            <a:spAutoFit/>
          </a:bodyPr>
          <a:lstStyle/>
          <a:p>
            <a:pPr algn="ctr" defTabSz="913572" fontAlgn="base">
              <a:spcBef>
                <a:spcPct val="0"/>
              </a:spcBef>
              <a:spcAft>
                <a:spcPct val="0"/>
              </a:spcAft>
            </a:pPr>
            <a:r>
              <a:rPr lang="ru-RU" sz="4000" b="1" i="1" dirty="0" smtClean="0">
                <a:solidFill>
                  <a:srgbClr val="B0C8E5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Дополнения</a:t>
            </a:r>
          </a:p>
        </p:txBody>
      </p:sp>
      <p:sp>
        <p:nvSpPr>
          <p:cNvPr id="4100" name="a--sw3tSuYwFh9d4syvsTVb" hidden="1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87031" y="6731000"/>
            <a:ext cx="64477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lIns="91357" tIns="45678" rIns="91357" bIns="45678" anchor="ctr"/>
          <a:lstStyle/>
          <a:p>
            <a:pPr defTabSz="913572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414142"/>
              </a:solidFill>
            </a:endParaRPr>
          </a:p>
        </p:txBody>
      </p:sp>
      <p:pic>
        <p:nvPicPr>
          <p:cNvPr id="4104" name="Picture 8" descr="C:\Users\Андрей\Documents\1-Работа и Бизнес\РОСАТОМ\ПСР\2-ВОВОЛЕЧЕННОСТЬ ИДЕОЛОГИЯ МОТИВАЦИЯ ЦЕННОСТИ\Бренд ПСР\Логотип с текстом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28450" y="207977"/>
            <a:ext cx="273294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06894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035" y="1166748"/>
            <a:ext cx="7056340" cy="4890903"/>
          </a:xfrm>
          <a:prstGeom prst="rect">
            <a:avLst/>
          </a:prstGeom>
        </p:spPr>
      </p:pic>
      <p:sp>
        <p:nvSpPr>
          <p:cNvPr id="60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040" b="1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Цепочка помощи</a:t>
            </a:r>
            <a:endParaRPr lang="en-GB" sz="2040" b="1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7699595" y="2756144"/>
            <a:ext cx="407867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/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Для запуска системы постоянных улучшений в </a:t>
            </a:r>
            <a:r>
              <a:rPr lang="ru-RU" altLang="ru-RU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т.ч</a:t>
            </a: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и на базе улучшенного процесса разрабатываются цепочки помощи, чтобы </a:t>
            </a:r>
            <a:r>
              <a:rPr lang="ru-RU" altLang="ru-RU" b="1" dirty="0" smtClean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реагирование на выявленные проблемы </a:t>
            </a: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было быстрым и сигнал о проблеме достигал уровня, на котором решается проблема.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7DE4E-6A23-4EAC-BAE8-DB617B7AE22F}" type="slidenum">
              <a:rPr lang="ru-RU" altLang="ru-RU" smtClean="0">
                <a:solidFill>
                  <a:srgbClr val="003274"/>
                </a:solidFill>
              </a:rPr>
              <a:pPr/>
              <a:t>25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0992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26</a:t>
            </a:fld>
            <a:endParaRPr lang="ru-RU" altLang="ru-RU">
              <a:solidFill>
                <a:srgbClr val="003274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040" b="1" dirty="0" smtClean="0">
                <a:solidFill>
                  <a:schemeClr val="hlink"/>
                </a:solidFill>
                <a:latin typeface="+mj-lt"/>
                <a:ea typeface="+mj-ea"/>
                <a:cs typeface="+mj-cs"/>
              </a:rPr>
              <a:t>Протокол завершения проекта</a:t>
            </a:r>
            <a:endParaRPr lang="en-GB" sz="2040" b="1" dirty="0">
              <a:solidFill>
                <a:schemeClr val="hlink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372" y="1286552"/>
            <a:ext cx="5159849" cy="4657287"/>
          </a:xfrm>
          <a:prstGeom prst="rect">
            <a:avLst/>
          </a:prstGeom>
        </p:spPr>
      </p:pic>
      <p:pic>
        <p:nvPicPr>
          <p:cNvPr id="11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1" b="4536"/>
          <a:stretch>
            <a:fillRect/>
          </a:stretch>
        </p:blipFill>
        <p:spPr bwMode="auto">
          <a:xfrm>
            <a:off x="5565221" y="1459644"/>
            <a:ext cx="6626779" cy="4311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01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>
            <a:extLst>
              <a:ext uri="{FF2B5EF4-FFF2-40B4-BE49-F238E27FC236}">
                <a16:creationId xmlns="" xmlns:a16="http://schemas.microsoft.com/office/drawing/2014/main" id="{2CE3B717-CE9B-4419-9C56-9BCFFF58B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" t="-1518" r="2048" b="1518"/>
          <a:stretch/>
        </p:blipFill>
        <p:spPr bwMode="auto">
          <a:xfrm>
            <a:off x="1219200" y="1155934"/>
            <a:ext cx="4734045" cy="4816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Rectangle 4">
            <a:extLst>
              <a:ext uri="{FF2B5EF4-FFF2-40B4-BE49-F238E27FC236}">
                <a16:creationId xmlns="" xmlns:a16="http://schemas.microsoft.com/office/drawing/2014/main" id="{DFF90DA6-768A-43CA-972F-8B61D04CC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971148" y="1634385"/>
            <a:ext cx="4296927" cy="2034370"/>
          </a:xfrm>
          <a:noFill/>
        </p:spPr>
        <p:txBody>
          <a:bodyPr/>
          <a:lstStyle/>
          <a:p>
            <a:pPr algn="just" eaLnBrk="1" hangingPunct="1">
              <a:lnSpc>
                <a:spcPct val="80000"/>
              </a:lnSpc>
              <a:buFontTx/>
              <a:buNone/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Идеолог японской системы управления качеством </a:t>
            </a:r>
            <a:r>
              <a:rPr lang="ru-RU" altLang="ru-RU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Х.Кумэ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altLang="ru-RU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определил </a:t>
            </a: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следующие причины появления дефектов:</a:t>
            </a:r>
            <a:endParaRPr lang="en-US" alt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не установлены стандарты, </a:t>
            </a:r>
            <a:endParaRPr lang="en-US" alt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не соблюдаются стандарты,</a:t>
            </a:r>
            <a:endParaRPr lang="en-US" alt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ru-RU" alt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неподходящие стандарты. 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1DC07F51-FC22-47BE-BCC0-1A7401EFCA67}"/>
              </a:ext>
            </a:extLst>
          </p:cNvPr>
          <p:cNvSpPr txBox="1">
            <a:spLocks/>
          </p:cNvSpPr>
          <p:nvPr/>
        </p:nvSpPr>
        <p:spPr>
          <a:xfrm>
            <a:off x="1650339" y="4"/>
            <a:ext cx="6863930" cy="962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702" b="1">
                <a:solidFill>
                  <a:schemeClr val="accent3"/>
                </a:solidFill>
                <a:latin typeface="Microsoft Sans Serif"/>
                <a:ea typeface="+mj-ea"/>
                <a:cs typeface="Microsoft Sans Serif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702" b="1">
                <a:solidFill>
                  <a:schemeClr val="hlink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702" b="1">
                <a:solidFill>
                  <a:schemeClr val="hlink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702" b="1">
                <a:solidFill>
                  <a:schemeClr val="hlink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702" b="1">
                <a:solidFill>
                  <a:schemeClr val="hlink"/>
                </a:solidFill>
                <a:latin typeface="Arial" charset="0"/>
                <a:cs typeface="Arial" charset="0"/>
              </a:defRPr>
            </a:lvl5pPr>
            <a:lvl6pPr marL="387651" algn="l" rtl="0" fontAlgn="base">
              <a:spcBef>
                <a:spcPct val="0"/>
              </a:spcBef>
              <a:spcAft>
                <a:spcPct val="0"/>
              </a:spcAft>
              <a:defRPr sz="1702" b="1">
                <a:solidFill>
                  <a:schemeClr val="hlink"/>
                </a:solidFill>
                <a:latin typeface="Arial" charset="0"/>
                <a:cs typeface="Arial" charset="0"/>
              </a:defRPr>
            </a:lvl6pPr>
            <a:lvl7pPr marL="775301" algn="l" rtl="0" fontAlgn="base">
              <a:spcBef>
                <a:spcPct val="0"/>
              </a:spcBef>
              <a:spcAft>
                <a:spcPct val="0"/>
              </a:spcAft>
              <a:defRPr sz="1702" b="1">
                <a:solidFill>
                  <a:schemeClr val="hlink"/>
                </a:solidFill>
                <a:latin typeface="Arial" charset="0"/>
                <a:cs typeface="Arial" charset="0"/>
              </a:defRPr>
            </a:lvl7pPr>
            <a:lvl8pPr marL="1162952" algn="l" rtl="0" fontAlgn="base">
              <a:spcBef>
                <a:spcPct val="0"/>
              </a:spcBef>
              <a:spcAft>
                <a:spcPct val="0"/>
              </a:spcAft>
              <a:defRPr sz="1702" b="1">
                <a:solidFill>
                  <a:schemeClr val="hlink"/>
                </a:solidFill>
                <a:latin typeface="Arial" charset="0"/>
                <a:cs typeface="Arial" charset="0"/>
              </a:defRPr>
            </a:lvl8pPr>
            <a:lvl9pPr marL="1550603" algn="l" rtl="0" fontAlgn="base">
              <a:spcBef>
                <a:spcPct val="0"/>
              </a:spcBef>
              <a:spcAft>
                <a:spcPct val="0"/>
              </a:spcAft>
              <a:defRPr sz="1702" b="1">
                <a:solidFill>
                  <a:schemeClr val="hlink"/>
                </a:solidFill>
                <a:latin typeface="Arial" charset="0"/>
                <a:cs typeface="Arial" charset="0"/>
              </a:defRPr>
            </a:lvl9pPr>
          </a:lstStyle>
          <a:p>
            <a:endParaRPr lang="ru-RU" kern="0" dirty="0">
              <a:solidFill>
                <a:schemeClr val="bg1"/>
              </a:solidFill>
            </a:endParaRPr>
          </a:p>
          <a:p>
            <a:pPr algn="r"/>
            <a:r>
              <a:rPr lang="ru-RU" sz="1600" kern="0" dirty="0">
                <a:solidFill>
                  <a:schemeClr val="bg1"/>
                </a:solidFill>
                <a:latin typeface="+mn-lt"/>
                <a:cs typeface="Calibri" panose="020F0502020204030204" pitchFamily="34" charset="0"/>
              </a:rPr>
              <a:t>ОБЕСПЕЧЕНИЕ КАЧЕСТВА: СТАНДАРТЫ</a:t>
            </a:r>
            <a:endParaRPr lang="ru-RU" sz="1800" kern="0" dirty="0">
              <a:solidFill>
                <a:schemeClr val="bg1"/>
              </a:solidFill>
              <a:latin typeface="+mn-lt"/>
              <a:cs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2B148DC-A899-4108-80E1-A8AA8154927C}" type="slidenum">
              <a:rPr lang="ru-RU" smtClean="0">
                <a:solidFill>
                  <a:srgbClr val="0D6186"/>
                </a:solidFill>
              </a:rPr>
              <a:pPr>
                <a:defRPr/>
              </a:pPr>
              <a:t>3</a:t>
            </a:fld>
            <a:endParaRPr lang="ru-RU" dirty="0">
              <a:solidFill>
                <a:srgbClr val="0D6186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Назначение стандартов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659" y="3689493"/>
            <a:ext cx="5154706" cy="22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05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4</a:t>
            </a:fld>
            <a:endParaRPr lang="ru-RU" altLang="ru-RU" dirty="0">
              <a:solidFill>
                <a:srgbClr val="003274"/>
              </a:solidFill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696492" y="4992076"/>
            <a:ext cx="10900832" cy="101144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Стандарт </a:t>
            </a:r>
            <a:r>
              <a:rPr lang="ru-RU" altLang="ru-RU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максимально простой и быстрый способ, из известных организации на сегодняшний день, по выполнению операции с заданными параметрами качества при минимальных затратах.</a:t>
            </a:r>
            <a:endParaRPr lang="de-DE" altLang="ru-RU" sz="2200" b="0" dirty="0" smtClean="0">
              <a:solidFill>
                <a:srgbClr val="3F3F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Назначение стандартов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11" name="AutoShape 3">
            <a:extLst>
              <a:ext uri="{FF2B5EF4-FFF2-40B4-BE49-F238E27FC236}">
                <a16:creationId xmlns="" xmlns:a16="http://schemas.microsoft.com/office/drawing/2014/main" id="{AC18C40A-7E99-4534-8AC7-13605065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92" y="2209240"/>
            <a:ext cx="762502" cy="408881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defTabSz="742950">
              <a:defRPr/>
            </a:pPr>
            <a:r>
              <a:rPr lang="en-US" sz="1463">
                <a:solidFill>
                  <a:srgbClr val="414142"/>
                </a:solidFill>
              </a:rPr>
              <a:t>1</a:t>
            </a:r>
          </a:p>
        </p:txBody>
      </p:sp>
      <p:sp>
        <p:nvSpPr>
          <p:cNvPr id="12" name="AutoShape 4">
            <a:extLst>
              <a:ext uri="{FF2B5EF4-FFF2-40B4-BE49-F238E27FC236}">
                <a16:creationId xmlns="" xmlns:a16="http://schemas.microsoft.com/office/drawing/2014/main" id="{CE64D709-5F35-48EC-BDC5-2DF6D5374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92" y="2676164"/>
            <a:ext cx="762502" cy="408881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defTabSz="742950">
              <a:defRPr/>
            </a:pPr>
            <a:r>
              <a:rPr lang="en-US" sz="1463">
                <a:solidFill>
                  <a:srgbClr val="414142"/>
                </a:solidFill>
              </a:rPr>
              <a:t>2</a:t>
            </a:r>
          </a:p>
        </p:txBody>
      </p:sp>
      <p:sp>
        <p:nvSpPr>
          <p:cNvPr id="13" name="AutoShape 5">
            <a:extLst>
              <a:ext uri="{FF2B5EF4-FFF2-40B4-BE49-F238E27FC236}">
                <a16:creationId xmlns="" xmlns:a16="http://schemas.microsoft.com/office/drawing/2014/main" id="{119B034F-2CF4-4802-AB69-053ED8861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92" y="3144377"/>
            <a:ext cx="762502" cy="408881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defTabSz="742950">
              <a:defRPr/>
            </a:pPr>
            <a:r>
              <a:rPr lang="en-US" sz="1463">
                <a:solidFill>
                  <a:srgbClr val="414142"/>
                </a:solidFill>
              </a:rPr>
              <a:t>3</a:t>
            </a:r>
          </a:p>
        </p:txBody>
      </p:sp>
      <p:sp>
        <p:nvSpPr>
          <p:cNvPr id="14" name="AutoShape 6">
            <a:extLst>
              <a:ext uri="{FF2B5EF4-FFF2-40B4-BE49-F238E27FC236}">
                <a16:creationId xmlns="" xmlns:a16="http://schemas.microsoft.com/office/drawing/2014/main" id="{B2C397C0-1A18-4B91-8CEA-915154E31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92" y="3613880"/>
            <a:ext cx="762502" cy="408881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defTabSz="742950">
              <a:lnSpc>
                <a:spcPct val="90000"/>
              </a:lnSpc>
              <a:defRPr/>
            </a:pPr>
            <a:r>
              <a:rPr lang="en-US" sz="1463">
                <a:solidFill>
                  <a:srgbClr val="414142"/>
                </a:solidFill>
              </a:rPr>
              <a:t>4</a:t>
            </a:r>
          </a:p>
        </p:txBody>
      </p:sp>
      <p:sp>
        <p:nvSpPr>
          <p:cNvPr id="15" name="AutoShape 7">
            <a:extLst>
              <a:ext uri="{FF2B5EF4-FFF2-40B4-BE49-F238E27FC236}">
                <a16:creationId xmlns="" xmlns:a16="http://schemas.microsoft.com/office/drawing/2014/main" id="{EA40321C-193C-4AF2-A16A-5359D918B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92" y="4082093"/>
            <a:ext cx="762502" cy="408881"/>
          </a:xfrm>
          <a:prstGeom prst="homePlate">
            <a:avLst>
              <a:gd name="adj" fmla="val 71530"/>
            </a:avLst>
          </a:prstGeom>
          <a:solidFill>
            <a:srgbClr val="EAEAEA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defTabSz="742950">
              <a:lnSpc>
                <a:spcPct val="90000"/>
              </a:lnSpc>
              <a:defRPr/>
            </a:pPr>
            <a:r>
              <a:rPr lang="en-US" sz="1463">
                <a:solidFill>
                  <a:srgbClr val="414142"/>
                </a:solidFill>
              </a:rPr>
              <a:t>5</a:t>
            </a:r>
          </a:p>
        </p:txBody>
      </p:sp>
      <p:sp>
        <p:nvSpPr>
          <p:cNvPr id="16" name="Rectangle 12">
            <a:extLst>
              <a:ext uri="{FF2B5EF4-FFF2-40B4-BE49-F238E27FC236}">
                <a16:creationId xmlns="" xmlns:a16="http://schemas.microsoft.com/office/drawing/2014/main" id="{F1E58337-FFD3-4716-B888-F04332F4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899" y="2209240"/>
            <a:ext cx="4837412" cy="40888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lnSpc>
                <a:spcPct val="90000"/>
              </a:lnSpc>
            </a:pPr>
            <a:r>
              <a:rPr lang="ru-RU" altLang="ru-RU" sz="1463" b="0">
                <a:solidFill>
                  <a:srgbClr val="414142"/>
                </a:solidFill>
              </a:rPr>
              <a:t>Управлять качеством процесса</a:t>
            </a:r>
            <a:endParaRPr lang="en-US" altLang="ru-RU" sz="1463" b="0" dirty="0">
              <a:solidFill>
                <a:srgbClr val="414142"/>
              </a:solidFill>
            </a:endParaRPr>
          </a:p>
        </p:txBody>
      </p:sp>
      <p:sp>
        <p:nvSpPr>
          <p:cNvPr id="17" name="Rectangle 13">
            <a:extLst>
              <a:ext uri="{FF2B5EF4-FFF2-40B4-BE49-F238E27FC236}">
                <a16:creationId xmlns="" xmlns:a16="http://schemas.microsoft.com/office/drawing/2014/main" id="{E5DC0F93-1E2A-4025-A04F-881DC05C4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899" y="2677453"/>
            <a:ext cx="4837412" cy="40888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lnSpc>
                <a:spcPct val="90000"/>
              </a:lnSpc>
            </a:pPr>
            <a:r>
              <a:rPr lang="ru-RU" altLang="ru-RU" sz="1463" b="0" dirty="0" smtClean="0">
                <a:solidFill>
                  <a:srgbClr val="414142"/>
                </a:solidFill>
                <a:latin typeface="+mn-lt"/>
              </a:rPr>
              <a:t>Быть основной для будущих улучшений </a:t>
            </a:r>
            <a:endParaRPr lang="en-US" altLang="ru-RU" sz="1463" b="0" dirty="0">
              <a:solidFill>
                <a:srgbClr val="414142"/>
              </a:solidFill>
              <a:latin typeface="+mn-lt"/>
            </a:endParaRPr>
          </a:p>
        </p:txBody>
      </p:sp>
      <p:sp>
        <p:nvSpPr>
          <p:cNvPr id="18" name="Rectangle 14">
            <a:extLst>
              <a:ext uri="{FF2B5EF4-FFF2-40B4-BE49-F238E27FC236}">
                <a16:creationId xmlns="" xmlns:a16="http://schemas.microsoft.com/office/drawing/2014/main" id="{25761123-1C3E-4A0D-A998-0AB361683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899" y="3144377"/>
            <a:ext cx="4837412" cy="40888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lnSpc>
                <a:spcPct val="90000"/>
              </a:lnSpc>
            </a:pPr>
            <a:r>
              <a:rPr lang="ru-RU" altLang="ru-RU" sz="1463" b="0" dirty="0" smtClean="0">
                <a:solidFill>
                  <a:srgbClr val="414142"/>
                </a:solidFill>
                <a:latin typeface="+mn-lt"/>
              </a:rPr>
              <a:t>Предотвращать проблемы</a:t>
            </a:r>
            <a:endParaRPr lang="en-US" altLang="ru-RU" sz="1463" b="0" dirty="0">
              <a:solidFill>
                <a:srgbClr val="414142"/>
              </a:solidFill>
              <a:latin typeface="+mn-lt"/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="" xmlns:a16="http://schemas.microsoft.com/office/drawing/2014/main" id="{A7E93458-5B1D-49F2-A669-D9733B6CC4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899" y="3612590"/>
            <a:ext cx="4837412" cy="40888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lnSpc>
                <a:spcPct val="90000"/>
              </a:lnSpc>
            </a:pPr>
            <a:r>
              <a:rPr lang="ru-RU" altLang="ru-RU" sz="1463" b="0" dirty="0">
                <a:solidFill>
                  <a:srgbClr val="414142"/>
                </a:solidFill>
                <a:latin typeface="+mn-lt"/>
              </a:rPr>
              <a:t>Облегчать </a:t>
            </a:r>
            <a:r>
              <a:rPr lang="ru-RU" altLang="ru-RU" sz="1463" b="0" dirty="0" smtClean="0">
                <a:solidFill>
                  <a:srgbClr val="414142"/>
                </a:solidFill>
                <a:latin typeface="+mn-lt"/>
              </a:rPr>
              <a:t>обучение и управление</a:t>
            </a:r>
            <a:endParaRPr lang="en-US" altLang="ru-RU" sz="1463" b="0" dirty="0">
              <a:solidFill>
                <a:srgbClr val="414142"/>
              </a:solidFill>
              <a:latin typeface="+mn-lt"/>
            </a:endParaRPr>
          </a:p>
        </p:txBody>
      </p:sp>
      <p:sp>
        <p:nvSpPr>
          <p:cNvPr id="20" name="Rectangle 20">
            <a:extLst>
              <a:ext uri="{FF2B5EF4-FFF2-40B4-BE49-F238E27FC236}">
                <a16:creationId xmlns="" xmlns:a16="http://schemas.microsoft.com/office/drawing/2014/main" id="{BA1F31F4-381C-4474-906A-D602116429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899" y="4080804"/>
            <a:ext cx="4837412" cy="408881"/>
          </a:xfrm>
          <a:prstGeom prst="rect">
            <a:avLst/>
          </a:prstGeom>
          <a:solidFill>
            <a:srgbClr val="C1D6F5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anchor="ctr"/>
          <a:lstStyle>
            <a:lvl1pPr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742950" eaLnBrk="1" hangingPunct="1">
              <a:lnSpc>
                <a:spcPct val="90000"/>
              </a:lnSpc>
            </a:pPr>
            <a:r>
              <a:rPr lang="ru-RU" altLang="ru-RU" sz="1463" b="0" dirty="0">
                <a:solidFill>
                  <a:srgbClr val="414142"/>
                </a:solidFill>
                <a:latin typeface="+mn-lt"/>
              </a:rPr>
              <a:t>Служить </a:t>
            </a:r>
            <a:r>
              <a:rPr lang="ru-RU" altLang="ru-RU" sz="1463" b="0" dirty="0" smtClean="0">
                <a:solidFill>
                  <a:srgbClr val="414142"/>
                </a:solidFill>
                <a:latin typeface="+mn-lt"/>
              </a:rPr>
              <a:t>базой для расчета норм и планирования</a:t>
            </a:r>
            <a:endParaRPr lang="en-US" altLang="ru-RU" sz="1463" b="0" dirty="0">
              <a:solidFill>
                <a:srgbClr val="414142"/>
              </a:solidFill>
              <a:latin typeface="+mn-lt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68712796-50B9-418E-BD69-CA2F745E928E}"/>
              </a:ext>
            </a:extLst>
          </p:cNvPr>
          <p:cNvSpPr/>
          <p:nvPr/>
        </p:nvSpPr>
        <p:spPr>
          <a:xfrm>
            <a:off x="185010" y="1148579"/>
            <a:ext cx="87332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b="1" dirty="0" smtClean="0">
                <a:solidFill>
                  <a:srgbClr val="0070C0"/>
                </a:solidFill>
              </a:rPr>
              <a:t>Цель разработки стандартов после реализации проектов по улучшению: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22" name="AutoShape 3">
            <a:extLst>
              <a:ext uri="{FF2B5EF4-FFF2-40B4-BE49-F238E27FC236}">
                <a16:creationId xmlns="" xmlns:a16="http://schemas.microsoft.com/office/drawing/2014/main" id="{AC18C40A-7E99-4534-8AC7-136050652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492" y="1752833"/>
            <a:ext cx="762502" cy="408881"/>
          </a:xfrm>
          <a:prstGeom prst="homePlate">
            <a:avLst>
              <a:gd name="adj" fmla="val 71530"/>
            </a:avLst>
          </a:prstGeom>
          <a:solidFill>
            <a:srgbClr val="00B050"/>
          </a:solidFill>
          <a:ln w="9525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defTabSz="742950">
              <a:defRPr/>
            </a:pPr>
            <a:r>
              <a:rPr lang="ru-RU" sz="1463" dirty="0" smtClean="0">
                <a:solidFill>
                  <a:srgbClr val="414142"/>
                </a:solidFill>
              </a:rPr>
              <a:t>0</a:t>
            </a:r>
            <a:endParaRPr lang="en-US" sz="1463" dirty="0">
              <a:solidFill>
                <a:srgbClr val="414142"/>
              </a:solidFill>
            </a:endParaRPr>
          </a:p>
        </p:txBody>
      </p:sp>
      <p:sp>
        <p:nvSpPr>
          <p:cNvPr id="23" name="Rectangle 12">
            <a:extLst>
              <a:ext uri="{FF2B5EF4-FFF2-40B4-BE49-F238E27FC236}">
                <a16:creationId xmlns="" xmlns:a16="http://schemas.microsoft.com/office/drawing/2014/main" id="{F1E58337-FFD3-4716-B888-F04332F48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8899" y="1752833"/>
            <a:ext cx="4837412" cy="408881"/>
          </a:xfrm>
          <a:prstGeom prst="rect">
            <a:avLst/>
          </a:prstGeom>
          <a:solidFill>
            <a:srgbClr val="00B050"/>
          </a:solidFill>
          <a:ln w="12700" algn="ctr">
            <a:solidFill>
              <a:srgbClr val="0000FF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 marL="342900" indent="-3429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78606" indent="-278606" defTabSz="742950" eaLnBrk="1" hangingPunct="1">
              <a:lnSpc>
                <a:spcPct val="90000"/>
              </a:lnSpc>
            </a:pPr>
            <a:r>
              <a:rPr lang="ru-RU" altLang="ru-RU" sz="1463" b="0" dirty="0" smtClean="0">
                <a:solidFill>
                  <a:srgbClr val="414142"/>
                </a:solidFill>
                <a:latin typeface="+mn-lt"/>
              </a:rPr>
              <a:t>Предотвратить откат к первоначальной ситуации</a:t>
            </a:r>
            <a:endParaRPr lang="ru-RU" altLang="ru-RU" sz="1463" b="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6216" y="2141850"/>
            <a:ext cx="4415118" cy="211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5910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5</a:t>
            </a:fld>
            <a:endParaRPr lang="ru-RU" altLang="ru-RU">
              <a:solidFill>
                <a:srgbClr val="003274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5862" t="22325"/>
          <a:stretch/>
        </p:blipFill>
        <p:spPr>
          <a:xfrm>
            <a:off x="364680" y="1261040"/>
            <a:ext cx="4721670" cy="5022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t="7844" b="7116"/>
          <a:stretch/>
        </p:blipFill>
        <p:spPr>
          <a:xfrm>
            <a:off x="5912973" y="1274569"/>
            <a:ext cx="5277587" cy="314325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0" y="299073"/>
            <a:ext cx="8556923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Виды стандартов: самоценные улучшения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5286375" y="4531676"/>
            <a:ext cx="6562725" cy="162699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Самоценные улучшения (</a:t>
            </a:r>
            <a:r>
              <a:rPr lang="ru-RU" altLang="ru-RU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лайфхак</a:t>
            </a: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– </a:t>
            </a:r>
            <a:r>
              <a:rPr lang="ru-RU" altLang="ru-RU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отдельные улучшения, не требующие пересмотра стандарта, но существенно повышающие эффективность в отдельном элементе стандарта. Часто возникают как результат поданного предложения по улучшению (ППУ)</a:t>
            </a:r>
            <a:endParaRPr lang="de-DE" altLang="ru-RU" sz="2200" b="0" dirty="0" smtClean="0">
              <a:solidFill>
                <a:srgbClr val="3F3F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97704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6</a:t>
            </a:fld>
            <a:endParaRPr lang="ru-RU" altLang="ru-RU">
              <a:solidFill>
                <a:srgbClr val="003274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700" y="1109375"/>
            <a:ext cx="4076400" cy="51917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83" r="1637"/>
          <a:stretch/>
        </p:blipFill>
        <p:spPr>
          <a:xfrm>
            <a:off x="6724650" y="1109375"/>
            <a:ext cx="3971925" cy="5223867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Виды стандартов: памятка 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6132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7</a:t>
            </a:fld>
            <a:endParaRPr lang="ru-RU" altLang="ru-RU">
              <a:solidFill>
                <a:srgbClr val="003274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165"/>
            <a:ext cx="6040300" cy="3471907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Виды стандартов: шаблон 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668783" y="4825821"/>
            <a:ext cx="10900832" cy="131921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lvl="1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Шаблоны </a:t>
            </a:r>
            <a:r>
              <a:rPr lang="ru-RU" altLang="ru-RU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стандартизируют информационные потоки. Грамотно составленный шаблон позволит собирать информацию по заданной структуре. Если шаблон сделать «жестким» (н-р: в при заполнении в электронном виде программа не дает отправить </a:t>
            </a:r>
            <a:r>
              <a:rPr lang="ru-RU" altLang="ru-RU" b="0" dirty="0" err="1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недозаполненный</a:t>
            </a:r>
            <a:r>
              <a:rPr lang="ru-RU" altLang="ru-RU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шаблон), то это позволит не забыть ключевую информацию.  </a:t>
            </a:r>
            <a:endParaRPr lang="de-DE" altLang="ru-RU" sz="2200" b="0" dirty="0" smtClean="0">
              <a:solidFill>
                <a:srgbClr val="3F3F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270885"/>
            <a:ext cx="4705123" cy="325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995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4610" t="30229" r="10049" b="12425"/>
          <a:stretch/>
        </p:blipFill>
        <p:spPr>
          <a:xfrm>
            <a:off x="1047699" y="1227687"/>
            <a:ext cx="5759061" cy="3559495"/>
          </a:xfrm>
          <a:prstGeom prst="rect">
            <a:avLst/>
          </a:prstGeom>
        </p:spPr>
      </p:pic>
      <p:pic>
        <p:nvPicPr>
          <p:cNvPr id="7" name="Picture 22"/>
          <p:cNvPicPr/>
          <p:nvPr/>
        </p:nvPicPr>
        <p:blipFill>
          <a:blip r:embed="rId4"/>
          <a:stretch/>
        </p:blipFill>
        <p:spPr>
          <a:xfrm>
            <a:off x="7723561" y="1246094"/>
            <a:ext cx="3514097" cy="4836017"/>
          </a:xfrm>
          <a:prstGeom prst="rect">
            <a:avLst/>
          </a:prstGeom>
          <a:ln>
            <a:noFill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Виды стандартов: инструкция (1)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sp>
        <p:nvSpPr>
          <p:cNvPr id="8" name="Text Box 17"/>
          <p:cNvSpPr txBox="1">
            <a:spLocks noChangeArrowheads="1"/>
          </p:cNvSpPr>
          <p:nvPr/>
        </p:nvSpPr>
        <p:spPr bwMode="auto">
          <a:xfrm>
            <a:off x="689364" y="5287169"/>
            <a:ext cx="6475733" cy="703665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87260" tIns="43630" rIns="87260" bIns="43630">
            <a:spAutoFit/>
          </a:bodyPr>
          <a:lstStyle>
            <a:lvl1pPr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71538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268288" lvl="1" indent="-268288" algn="just" fontAlgn="base">
              <a:spcBef>
                <a:spcPct val="70000"/>
              </a:spcBef>
              <a:spcAft>
                <a:spcPct val="0"/>
              </a:spcAft>
              <a:buFont typeface="Symbol Set SWA" pitchFamily="18" charset="2"/>
              <a:buNone/>
            </a:pPr>
            <a:r>
              <a:rPr lang="ru-RU" altLang="ru-RU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Инструкция - </a:t>
            </a:r>
            <a:r>
              <a:rPr lang="ru-RU" altLang="ru-RU" b="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это простая пошаговая последовательность выполнения несложной операции   </a:t>
            </a:r>
            <a:endParaRPr lang="de-DE" altLang="ru-RU" sz="2200" b="0" dirty="0" smtClean="0">
              <a:solidFill>
                <a:srgbClr val="3F3F5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369CA-25C1-4200-8FD4-9D37F592EEB4}" type="slidenum">
              <a:rPr lang="ru-RU" altLang="ru-RU" smtClean="0">
                <a:solidFill>
                  <a:srgbClr val="003274"/>
                </a:solidFill>
              </a:rPr>
              <a:pPr/>
              <a:t>8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63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504950" y="2066415"/>
            <a:ext cx="184706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1524000" y="2044190"/>
            <a:ext cx="184706" cy="36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8" tIns="45714" rIns="91428" bIns="45714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851323" y="299073"/>
            <a:ext cx="8229600" cy="428628"/>
          </a:xfrm>
          <a:prstGeom prst="rect">
            <a:avLst/>
          </a:prstGeom>
        </p:spPr>
        <p:txBody>
          <a:bodyPr/>
          <a:lstStyle/>
          <a:p>
            <a:pPr algn="ctr">
              <a:spcBef>
                <a:spcPct val="0"/>
              </a:spcBef>
              <a:defRPr/>
            </a:pPr>
            <a:r>
              <a:rPr lang="ru-RU" sz="2400" b="1" kern="0" dirty="0" smtClean="0">
                <a:solidFill>
                  <a:srgbClr val="0032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Виды стандартов: инструкция (2)</a:t>
            </a:r>
            <a:endParaRPr lang="en-GB" sz="2400" b="1" kern="0" dirty="0">
              <a:solidFill>
                <a:srgbClr val="00327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30" y="235310"/>
            <a:ext cx="759075" cy="5561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05" y="1960104"/>
            <a:ext cx="4183811" cy="3582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10" y="2080316"/>
            <a:ext cx="3781425" cy="334201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1670" y="1699787"/>
            <a:ext cx="4088540" cy="4030820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048B4-E1F6-4B7C-B5CF-B726961A650C}" type="slidenum">
              <a:rPr lang="ru-RU" altLang="ru-RU" smtClean="0">
                <a:solidFill>
                  <a:srgbClr val="003274"/>
                </a:solidFill>
              </a:rPr>
              <a:pPr/>
              <a:t>9</a:t>
            </a:fld>
            <a:endParaRPr lang="ru-RU" altLang="ru-RU">
              <a:solidFill>
                <a:srgbClr val="0032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452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1aE9IQ10uoHu59eoeg8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1aE9IQ10uoHu59eoeg8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5Z7qSAWdkKrKYtesOUDn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1aE9IQ10uoHu59eoeg8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3VHP13UUm8XDTpwpMO6w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1aE9IQ10uoHu59eoeg8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blank">
  <a:themeElements>
    <a:clrScheme name="blank 3">
      <a:dk1>
        <a:srgbClr val="414142"/>
      </a:dk1>
      <a:lt1>
        <a:srgbClr val="FFFFFF"/>
      </a:lt1>
      <a:dk2>
        <a:srgbClr val="FFFFFF"/>
      </a:dk2>
      <a:lt2>
        <a:srgbClr val="808080"/>
      </a:lt2>
      <a:accent1>
        <a:srgbClr val="4595D1"/>
      </a:accent1>
      <a:accent2>
        <a:srgbClr val="003274"/>
      </a:accent2>
      <a:accent3>
        <a:srgbClr val="FFFFFF"/>
      </a:accent3>
      <a:accent4>
        <a:srgbClr val="363637"/>
      </a:accent4>
      <a:accent5>
        <a:srgbClr val="B0C8E5"/>
      </a:accent5>
      <a:accent6>
        <a:srgbClr val="002C68"/>
      </a:accent6>
      <a:hlink>
        <a:srgbClr val="045FA3"/>
      </a:hlink>
      <a:folHlink>
        <a:srgbClr val="6CAEDF"/>
      </a:folHlink>
    </a:clrScheme>
    <a:fontScheme name="blank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lg" len="lg"/>
          <a:tailEnd type="none" w="lg" len="lg"/>
        </a:ln>
        <a:effectLst/>
      </a:spPr>
      <a:bodyPr vert="horz" wrap="none" lIns="91440" tIns="91440" rIns="91440" bIns="9144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-default">
  <a:themeElements>
    <a:clrScheme name="b-default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1401</Words>
  <Application>Microsoft Office PowerPoint</Application>
  <PresentationFormat>Широкоэкранный</PresentationFormat>
  <Paragraphs>183</Paragraphs>
  <Slides>26</Slides>
  <Notes>9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26</vt:i4>
      </vt:variant>
    </vt:vector>
  </HeadingPairs>
  <TitlesOfParts>
    <vt:vector size="39" baseType="lpstr">
      <vt:lpstr>Arial Unicode MS</vt:lpstr>
      <vt:lpstr>Arial</vt:lpstr>
      <vt:lpstr>Calibri</vt:lpstr>
      <vt:lpstr>Cambria</vt:lpstr>
      <vt:lpstr>Franklin Gothic Book</vt:lpstr>
      <vt:lpstr>Futura PT Medium</vt:lpstr>
      <vt:lpstr>Microsoft Sans Serif</vt:lpstr>
      <vt:lpstr>Symbol Set SWA</vt:lpstr>
      <vt:lpstr>Times New Roman</vt:lpstr>
      <vt:lpstr>1_blank</vt:lpstr>
      <vt:lpstr>b-default</vt:lpstr>
      <vt:lpstr>think-cell Slide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Воспроизводимость процессов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Наталья А. Табункова</cp:lastModifiedBy>
  <cp:revision>82</cp:revision>
  <dcterms:created xsi:type="dcterms:W3CDTF">2020-04-16T06:24:23Z</dcterms:created>
  <dcterms:modified xsi:type="dcterms:W3CDTF">2020-08-12T13:54:06Z</dcterms:modified>
</cp:coreProperties>
</file>